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25.xml.rels" ContentType="application/vnd.openxmlformats-package.relationships+xml"/>
  <Override PartName="/ppt/notesSlides/_rels/notesSlide22.xml.rels" ContentType="application/vnd.openxmlformats-package.relationships+xml"/>
  <Override PartName="/ppt/notesSlides/notesSlide22.xml" ContentType="application/vnd.openxmlformats-officedocument.presentationml.notesSlide+xml"/>
  <Override PartName="/ppt/notesSlides/notesSlide25.xml" ContentType="application/vnd.openxmlformats-officedocument.presentationml.notesSlide+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png" ContentType="image/png"/>
  <Override PartName="/ppt/media/image2.png" ContentType="image/png"/>
  <Override PartName="/ppt/media/image3.png" ContentType="image/png"/>
  <Override PartName="/ppt/media/image10.jpeg" ContentType="image/jpeg"/>
  <Override PartName="/ppt/media/image4.png" ContentType="image/png"/>
  <Override PartName="/ppt/media/image5.png" ContentType="image/png"/>
  <Override PartName="/ppt/media/image13.jpeg" ContentType="image/jpeg"/>
  <Override PartName="/ppt/media/image6.jpeg" ContentType="image/jpeg"/>
  <Override PartName="/ppt/media/image8.png" ContentType="image/png"/>
  <Override PartName="/ppt/media/image7.png" ContentType="image/png"/>
  <Override PartName="/ppt/media/image9.jpeg" ContentType="image/jpeg"/>
  <Override PartName="/ppt/media/image11.png" ContentType="image/png"/>
  <Override PartName="/ppt/media/image12.jpeg" ContentType="image/jpeg"/>
  <Override PartName="/ppt/slides/_rels/slide5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73.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50.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31.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7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de-DE" sz="1800" spc="-1" strike="noStrike">
                <a:solidFill>
                  <a:srgbClr val="000000"/>
                </a:solidFill>
                <a:latin typeface="Arial"/>
              </a:rPr>
              <a:t>Click to move the slide</a:t>
            </a:r>
            <a:endParaRPr b="0" lang="de-DE" sz="1800" spc="-1" strike="noStrike">
              <a:solidFill>
                <a:srgbClr val="000000"/>
              </a:solidFill>
              <a:latin typeface="Arial"/>
            </a:endParaRPr>
          </a:p>
        </p:txBody>
      </p:sp>
      <p:sp>
        <p:nvSpPr>
          <p:cNvPr id="9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9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95"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96"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97"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1919798C-A95D-4719-AEE0-41A85F38A41D}"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573120" y="1336680"/>
            <a:ext cx="6413040" cy="3607920"/>
          </a:xfrm>
          <a:prstGeom prst="rect">
            <a:avLst/>
          </a:prstGeom>
          <a:ln w="0">
            <a:noFill/>
          </a:ln>
        </p:spPr>
      </p:sp>
      <p:sp>
        <p:nvSpPr>
          <p:cNvPr id="422" name="PlaceHolder 2"/>
          <p:cNvSpPr>
            <a:spLocks noGrp="1"/>
          </p:cNvSpPr>
          <p:nvPr>
            <p:ph type="body"/>
          </p:nvPr>
        </p:nvSpPr>
        <p:spPr>
          <a:xfrm>
            <a:off x="755640" y="5145120"/>
            <a:ext cx="6048000" cy="42098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Logo einfügen?</a:t>
            </a:r>
            <a:endParaRPr b="0" lang="en-GB" sz="2000" spc="-1" strike="noStrike">
              <a:solidFill>
                <a:srgbClr val="000000"/>
              </a:solidFill>
              <a:latin typeface="Arial"/>
            </a:endParaRPr>
          </a:p>
        </p:txBody>
      </p:sp>
      <p:sp>
        <p:nvSpPr>
          <p:cNvPr id="423" name="PlaceHolder 3"/>
          <p:cNvSpPr>
            <a:spLocks noGrp="1"/>
          </p:cNvSpPr>
          <p:nvPr>
            <p:ph type="sldNum" idx="4"/>
          </p:nvPr>
        </p:nvSpPr>
        <p:spPr>
          <a:xfrm>
            <a:off x="4281480" y="10155240"/>
            <a:ext cx="3276360" cy="5360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3111E6D-8FE6-45C7-9124-45AF6E9A464F}" type="slidenum">
              <a:rPr b="0" lang="en-US" sz="1200" spc="-1" strike="noStrike">
                <a:solidFill>
                  <a:srgbClr val="000000"/>
                </a:solidFill>
                <a:latin typeface="Times New Roman"/>
              </a:rPr>
              <a:t>&lt;number&gt;</a:t>
            </a:fld>
            <a:endParaRPr b="0" lang="en-GB"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573120" y="1336680"/>
            <a:ext cx="6413040" cy="3607920"/>
          </a:xfrm>
          <a:prstGeom prst="rect">
            <a:avLst/>
          </a:prstGeom>
          <a:ln w="0">
            <a:noFill/>
          </a:ln>
        </p:spPr>
      </p:sp>
      <p:sp>
        <p:nvSpPr>
          <p:cNvPr id="425" name="PlaceHolder 2"/>
          <p:cNvSpPr>
            <a:spLocks noGrp="1"/>
          </p:cNvSpPr>
          <p:nvPr>
            <p:ph type="body"/>
          </p:nvPr>
        </p:nvSpPr>
        <p:spPr>
          <a:xfrm>
            <a:off x="755640" y="5145120"/>
            <a:ext cx="6048000" cy="4209840"/>
          </a:xfrm>
          <a:prstGeom prst="rect">
            <a:avLst/>
          </a:prstGeom>
          <a:noFill/>
          <a:ln w="0">
            <a:noFill/>
          </a:ln>
        </p:spPr>
        <p:txBody>
          <a:bodyPr anchor="t">
            <a:noAutofit/>
          </a:bodyPr>
          <a:p>
            <a:pPr marL="216000" indent="0">
              <a:buNone/>
            </a:pPr>
            <a:endParaRPr b="0" lang="en-GB" sz="1800" spc="-1" strike="noStrike">
              <a:solidFill>
                <a:srgbClr val="000000"/>
              </a:solidFill>
              <a:latin typeface="Arial"/>
            </a:endParaRPr>
          </a:p>
        </p:txBody>
      </p:sp>
      <p:sp>
        <p:nvSpPr>
          <p:cNvPr id="426" name="PlaceHolder 3"/>
          <p:cNvSpPr>
            <a:spLocks noGrp="1"/>
          </p:cNvSpPr>
          <p:nvPr>
            <p:ph type="sldNum" idx="5"/>
          </p:nvPr>
        </p:nvSpPr>
        <p:spPr>
          <a:xfrm>
            <a:off x="4281480" y="10155240"/>
            <a:ext cx="3276360" cy="5360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494B28A0-1014-415D-99DB-49711B162C15}" type="slidenum">
              <a:rPr b="0" lang="en-US" sz="1200" spc="-1" strike="noStrike">
                <a:solidFill>
                  <a:srgbClr val="000000"/>
                </a:solidFill>
                <a:latin typeface="Times New Roman"/>
              </a:rPr>
              <a:t>&lt;number&gt;</a:t>
            </a:fld>
            <a:endParaRPr b="0" lang="en-GB"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69688C8-3689-4568-9347-E4997ADBC38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 name="Picture 19" descr="Logo_TUC_de_RGB"/>
          <p:cNvPicPr/>
          <p:nvPr/>
        </p:nvPicPr>
        <p:blipFill>
          <a:blip r:embed="rId2"/>
          <a:stretch/>
        </p:blipFill>
        <p:spPr>
          <a:xfrm>
            <a:off x="0" y="0"/>
            <a:ext cx="3050640" cy="560520"/>
          </a:xfrm>
          <a:prstGeom prst="rect">
            <a:avLst/>
          </a:prstGeom>
          <a:ln w="0">
            <a:noFill/>
          </a:ln>
        </p:spPr>
      </p:pic>
      <p:pic>
        <p:nvPicPr>
          <p:cNvPr id="4" name="Grafik 2" descr=""/>
          <p:cNvPicPr/>
          <p:nvPr/>
        </p:nvPicPr>
        <p:blipFill>
          <a:blip r:embed="rId3"/>
          <a:stretch/>
        </p:blipFill>
        <p:spPr>
          <a:xfrm>
            <a:off x="7430400" y="134640"/>
            <a:ext cx="3696480" cy="512640"/>
          </a:xfrm>
          <a:prstGeom prst="rect">
            <a:avLst/>
          </a:prstGeom>
          <a:ln w="0">
            <a:noFill/>
          </a:ln>
        </p:spPr>
      </p:pic>
      <p:sp>
        <p:nvSpPr>
          <p:cNvPr id="5"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6"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7"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edit the title text format</a:t>
            </a:r>
            <a:endParaRPr b="0" lang="de-DE" sz="18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47"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9DCE709-B96E-4BF2-A7E7-F6904F23158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49" name="Picture 19" descr="Logo_TUC_de_RGB"/>
          <p:cNvPicPr/>
          <p:nvPr/>
        </p:nvPicPr>
        <p:blipFill>
          <a:blip r:embed="rId2"/>
          <a:stretch/>
        </p:blipFill>
        <p:spPr>
          <a:xfrm>
            <a:off x="0" y="0"/>
            <a:ext cx="3050640" cy="560520"/>
          </a:xfrm>
          <a:prstGeom prst="rect">
            <a:avLst/>
          </a:prstGeom>
          <a:ln w="0">
            <a:noFill/>
          </a:ln>
        </p:spPr>
      </p:pic>
      <p:pic>
        <p:nvPicPr>
          <p:cNvPr id="50" name="Grafik 2" descr=""/>
          <p:cNvPicPr/>
          <p:nvPr/>
        </p:nvPicPr>
        <p:blipFill>
          <a:blip r:embed="rId3"/>
          <a:stretch/>
        </p:blipFill>
        <p:spPr>
          <a:xfrm>
            <a:off x="7430400" y="134640"/>
            <a:ext cx="3696480" cy="512640"/>
          </a:xfrm>
          <a:prstGeom prst="rect">
            <a:avLst/>
          </a:prstGeom>
          <a:ln w="0">
            <a:noFill/>
          </a:ln>
        </p:spPr>
      </p:pic>
      <p:sp>
        <p:nvSpPr>
          <p:cNvPr id="5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52"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D48911F-0E0B-44A5-9889-366CD92C9FE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edit the title text format</a:t>
            </a:r>
            <a:endParaRPr b="0" lang="de-DE" sz="18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hyperlink" Target="https://github.com/ETCE-LAB/teaching-material/tree/master/The-Limits-to-Growth" TargetMode="External"/><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https://www.youtube.com/watch?v=ZwD1kG4PI0w" TargetMode="External"/><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9.jpeg"/><Relationship Id="rId3"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www.youtube.com/watch?v=B5ijPk5_8pM" TargetMode="External"/><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www.youtube.com/watch?v=-qBK_1Ju_6A" TargetMode="External"/><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creativecommons.org/licenses/by/2.0/" TargetMode="External"/><Relationship Id="rId2" Type="http://schemas.openxmlformats.org/officeDocument/2006/relationships/image" Target="../media/image13.jpeg"/><Relationship Id="rId3" Type="http://schemas.openxmlformats.org/officeDocument/2006/relationships/hyperlink" Target="https://www.youtube.com/watch?v=q0KpnFzFQgc" TargetMode="External"/><Relationship Id="rId4"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www.youtube.com/watch?v=B5ijPk5_8pM" TargetMode="External"/><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hyperlink" Target="https://github.com/ETCE-LAB/teaching-material/tree/master/The-Limits-to-Growth/Exercises" TargetMode="External"/><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hyperlink" Target="https://gimletmedia.com/shows/howtosaveaplanet/5whvgxa" TargetMode="External"/><Relationship Id="rId2" Type="http://schemas.openxmlformats.org/officeDocument/2006/relationships/hyperlink" Target="https://www.youtube.com/watch?v=ZwD1kG4PI0w" TargetMode="External"/><Relationship Id="rId3" Type="http://schemas.openxmlformats.org/officeDocument/2006/relationships/hyperlink" Target="https://www.youtube.com/watch?v=P8ijiLqfXP0" TargetMode="External"/><Relationship Id="rId4" Type="http://schemas.openxmlformats.org/officeDocument/2006/relationships/hyperlink" Target="https://www.ipcc.ch/about/" TargetMode="External"/><Relationship Id="rId5" Type="http://schemas.openxmlformats.org/officeDocument/2006/relationships/hyperlink" Target="https://www.bbc.com/news/science-environment-15874560" TargetMode="External"/><Relationship Id="rId6"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527400" y="1412640"/>
            <a:ext cx="10359720" cy="11462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99" name="CustomShape 2"/>
          <p:cNvSpPr/>
          <p:nvPr/>
        </p:nvSpPr>
        <p:spPr>
          <a:xfrm>
            <a:off x="527400" y="2852640"/>
            <a:ext cx="10359720" cy="2367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4: Sustainability and Political (In-)Action </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M.A. Theresa Sommer</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124"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125"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a:t>
            </a:r>
            <a:endParaRPr b="0" lang="en-GB" sz="2200" spc="-1" strike="noStrike">
              <a:solidFill>
                <a:srgbClr val="000000"/>
              </a:solidFill>
              <a:latin typeface="Arial"/>
            </a:endParaRPr>
          </a:p>
        </p:txBody>
      </p:sp>
      <p:sp>
        <p:nvSpPr>
          <p:cNvPr id="126" name="CustomShape 4"/>
          <p:cNvSpPr/>
          <p:nvPr/>
        </p:nvSpPr>
        <p:spPr>
          <a:xfrm>
            <a:off x="361080" y="329220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27" name="CustomShape 5"/>
          <p:cNvSpPr/>
          <p:nvPr/>
        </p:nvSpPr>
        <p:spPr>
          <a:xfrm>
            <a:off x="263520" y="6492240"/>
            <a:ext cx="107924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129"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en-GB" sz="1800" spc="-1" strike="noStrike">
              <a:solidFill>
                <a:srgbClr val="000000"/>
              </a:solidFill>
              <a:latin typeface="Arial"/>
            </a:endParaRPr>
          </a:p>
        </p:txBody>
      </p:sp>
      <p:sp>
        <p:nvSpPr>
          <p:cNvPr id="130"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131" name="CustomShape 4"/>
          <p:cNvSpPr/>
          <p:nvPr/>
        </p:nvSpPr>
        <p:spPr>
          <a:xfrm>
            <a:off x="361080" y="329220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32" name="CustomShape 5"/>
          <p:cNvSpPr/>
          <p:nvPr/>
        </p:nvSpPr>
        <p:spPr>
          <a:xfrm>
            <a:off x="263520" y="6492240"/>
            <a:ext cx="107924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134"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en-GB" sz="1800" spc="-1" strike="noStrike">
              <a:solidFill>
                <a:srgbClr val="000000"/>
              </a:solidFill>
              <a:latin typeface="Arial"/>
            </a:endParaRPr>
          </a:p>
        </p:txBody>
      </p:sp>
      <p:sp>
        <p:nvSpPr>
          <p:cNvPr id="135"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136" name="CustomShape 4"/>
          <p:cNvSpPr/>
          <p:nvPr/>
        </p:nvSpPr>
        <p:spPr>
          <a:xfrm>
            <a:off x="361080" y="329220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37" name="CustomShape 5"/>
          <p:cNvSpPr/>
          <p:nvPr/>
        </p:nvSpPr>
        <p:spPr>
          <a:xfrm>
            <a:off x="263520" y="6492240"/>
            <a:ext cx="107924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en-GB" sz="900" spc="-1" strike="noStrike">
              <a:solidFill>
                <a:srgbClr val="000000"/>
              </a:solidFill>
              <a:latin typeface="Arial"/>
            </a:endParaRPr>
          </a:p>
        </p:txBody>
      </p:sp>
      <p:sp>
        <p:nvSpPr>
          <p:cNvPr id="138" name="CustomShape 6"/>
          <p:cNvSpPr/>
          <p:nvPr/>
        </p:nvSpPr>
        <p:spPr>
          <a:xfrm>
            <a:off x="2743200" y="4937760"/>
            <a:ext cx="5850720" cy="619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continuously enduring and sustainable use”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140"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Sowing and planting of trees had to be regarded as a national duty of every landowner, in order to stop the destructive over-exploitation of natural resources” – John Evelyn (1662)</a:t>
            </a:r>
            <a:endParaRPr b="0" lang="en-GB" sz="1800" spc="-1" strike="noStrike">
              <a:solidFill>
                <a:srgbClr val="000000"/>
              </a:solidFill>
              <a:latin typeface="Arial"/>
            </a:endParaRPr>
          </a:p>
        </p:txBody>
      </p:sp>
      <p:sp>
        <p:nvSpPr>
          <p:cNvPr id="141"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142" name="CustomShape 4"/>
          <p:cNvSpPr/>
          <p:nvPr/>
        </p:nvSpPr>
        <p:spPr>
          <a:xfrm>
            <a:off x="361080" y="329220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43" name="CustomShape 5"/>
          <p:cNvSpPr/>
          <p:nvPr/>
        </p:nvSpPr>
        <p:spPr>
          <a:xfrm>
            <a:off x="263520" y="6492240"/>
            <a:ext cx="107924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John Evelyn </a:t>
            </a:r>
            <a:r>
              <a:rPr b="0" lang="de-DE" sz="900" spc="-1" strike="noStrike">
                <a:solidFill>
                  <a:srgbClr val="a6a6a6"/>
                </a:solidFill>
                <a:latin typeface="DejaVu Sans"/>
                <a:ea typeface="Roboto"/>
              </a:rPr>
              <a:t>(1662) – Essay: „Sylva“</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 </a:t>
            </a:r>
            <a:endParaRPr b="0" lang="en-GB" sz="2400" spc="-1" strike="noStrike">
              <a:solidFill>
                <a:srgbClr val="000000"/>
              </a:solidFill>
              <a:latin typeface="Arial"/>
            </a:endParaRPr>
          </a:p>
        </p:txBody>
      </p:sp>
      <p:sp>
        <p:nvSpPr>
          <p:cNvPr id="145"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46"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a:t>
            </a:r>
            <a:endParaRPr b="0" lang="en-GB" sz="2200" spc="-1" strike="noStrike">
              <a:solidFill>
                <a:srgbClr val="000000"/>
              </a:solidFill>
              <a:latin typeface="Arial"/>
            </a:endParaRPr>
          </a:p>
        </p:txBody>
      </p:sp>
      <p:sp>
        <p:nvSpPr>
          <p:cNvPr id="147"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Carl von Carlowitz and </a:t>
            </a:r>
            <a:r>
              <a:rPr b="0" i="1" lang="en-US" sz="1800" spc="-1" strike="noStrike">
                <a:solidFill>
                  <a:srgbClr val="000000"/>
                </a:solidFill>
                <a:latin typeface="DejaVu Sans"/>
                <a:ea typeface="DejaVu Sans"/>
              </a:rPr>
              <a:t>Sustainability</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Coined the term at a time when Europe was in need of vast quantities of wood (mining, ore-smelting, ship building, etc.</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Fear of timber scarcity</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Growing population → Fear of food-shortage if food production cannot keep up with reproduction </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1700 → ca. 0.6 billion people </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1800 → ca. 1.0 billion people</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Industrial revolution (ca. 1760 – 1840) fostered environmental degradation → society chose prosperity rather than sustainability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a:t>
            </a:r>
            <a:endParaRPr b="0" lang="en-GB" sz="2400" spc="-1" strike="noStrike">
              <a:solidFill>
                <a:srgbClr val="000000"/>
              </a:solidFill>
              <a:latin typeface="Arial"/>
            </a:endParaRPr>
          </a:p>
        </p:txBody>
      </p:sp>
      <p:sp>
        <p:nvSpPr>
          <p:cNvPr id="149"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50" name="CustomShape 3"/>
          <p:cNvSpPr/>
          <p:nvPr/>
        </p:nvSpPr>
        <p:spPr>
          <a:xfrm>
            <a:off x="270720" y="6322680"/>
            <a:ext cx="10793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151" name="CustomShape 4"/>
          <p:cNvSpPr/>
          <p:nvPr/>
        </p:nvSpPr>
        <p:spPr>
          <a:xfrm>
            <a:off x="2011680" y="3017520"/>
            <a:ext cx="4290840" cy="291924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52" name="CustomShape 5"/>
          <p:cNvSpPr/>
          <p:nvPr/>
        </p:nvSpPr>
        <p:spPr>
          <a:xfrm>
            <a:off x="3566160" y="1188720"/>
            <a:ext cx="4290840" cy="291924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53" name="CustomShape 6"/>
          <p:cNvSpPr/>
          <p:nvPr/>
        </p:nvSpPr>
        <p:spPr>
          <a:xfrm>
            <a:off x="5212080" y="3017520"/>
            <a:ext cx="4290840" cy="291924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54" name="CustomShape 7"/>
          <p:cNvSpPr/>
          <p:nvPr/>
        </p:nvSpPr>
        <p:spPr>
          <a:xfrm>
            <a:off x="4023360" y="1729080"/>
            <a:ext cx="118188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155" name="CustomShape 8"/>
          <p:cNvSpPr/>
          <p:nvPr/>
        </p:nvSpPr>
        <p:spPr>
          <a:xfrm>
            <a:off x="7680960" y="428940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156" name="CustomShape 9"/>
          <p:cNvSpPr/>
          <p:nvPr/>
        </p:nvSpPr>
        <p:spPr>
          <a:xfrm>
            <a:off x="2834640" y="512064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a:t>
            </a:r>
            <a:endParaRPr b="0" lang="en-GB" sz="2400" spc="-1" strike="noStrike">
              <a:solidFill>
                <a:srgbClr val="000000"/>
              </a:solidFill>
              <a:latin typeface="Arial"/>
            </a:endParaRPr>
          </a:p>
        </p:txBody>
      </p:sp>
      <p:sp>
        <p:nvSpPr>
          <p:cNvPr id="158"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59" name="CustomShape 3"/>
          <p:cNvSpPr/>
          <p:nvPr/>
        </p:nvSpPr>
        <p:spPr>
          <a:xfrm>
            <a:off x="270720" y="6322680"/>
            <a:ext cx="10793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160" name="CustomShape 4"/>
          <p:cNvSpPr/>
          <p:nvPr/>
        </p:nvSpPr>
        <p:spPr>
          <a:xfrm>
            <a:off x="2011680" y="3017520"/>
            <a:ext cx="4290840" cy="291924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61" name="CustomShape 5"/>
          <p:cNvSpPr/>
          <p:nvPr/>
        </p:nvSpPr>
        <p:spPr>
          <a:xfrm>
            <a:off x="3566160" y="1188720"/>
            <a:ext cx="4290840" cy="291924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62" name="CustomShape 6"/>
          <p:cNvSpPr/>
          <p:nvPr/>
        </p:nvSpPr>
        <p:spPr>
          <a:xfrm>
            <a:off x="5212080" y="3017520"/>
            <a:ext cx="4290840" cy="291924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63" name="CustomShape 7"/>
          <p:cNvSpPr/>
          <p:nvPr/>
        </p:nvSpPr>
        <p:spPr>
          <a:xfrm>
            <a:off x="4023360" y="1729080"/>
            <a:ext cx="118188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164" name="CustomShape 8"/>
          <p:cNvSpPr/>
          <p:nvPr/>
        </p:nvSpPr>
        <p:spPr>
          <a:xfrm>
            <a:off x="7680960" y="428940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165" name="CustomShape 9"/>
          <p:cNvSpPr/>
          <p:nvPr/>
        </p:nvSpPr>
        <p:spPr>
          <a:xfrm>
            <a:off x="2834640" y="512064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
        <p:nvSpPr>
          <p:cNvPr id="166" name="CustomShape 10"/>
          <p:cNvSpPr/>
          <p:nvPr/>
        </p:nvSpPr>
        <p:spPr>
          <a:xfrm>
            <a:off x="5212080" y="429768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GB" sz="2200" spc="-1" strike="noStrike">
              <a:solidFill>
                <a:srgbClr val="000000"/>
              </a:solidFill>
              <a:latin typeface="Arial"/>
            </a:endParaRPr>
          </a:p>
        </p:txBody>
      </p:sp>
      <p:sp>
        <p:nvSpPr>
          <p:cNvPr id="167" name="CustomShape 11"/>
          <p:cNvSpPr/>
          <p:nvPr/>
        </p:nvSpPr>
        <p:spPr>
          <a:xfrm>
            <a:off x="3931920" y="320040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Bearable</a:t>
            </a:r>
            <a:endParaRPr b="0" lang="en-GB" sz="2200" spc="-1" strike="noStrike">
              <a:solidFill>
                <a:srgbClr val="000000"/>
              </a:solidFill>
              <a:latin typeface="Arial"/>
            </a:endParaRPr>
          </a:p>
        </p:txBody>
      </p:sp>
      <p:sp>
        <p:nvSpPr>
          <p:cNvPr id="168" name="CustomShape 12"/>
          <p:cNvSpPr/>
          <p:nvPr/>
        </p:nvSpPr>
        <p:spPr>
          <a:xfrm>
            <a:off x="5852160" y="328356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Equitable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a:t>
            </a:r>
            <a:endParaRPr b="0" lang="en-GB" sz="2400" spc="-1" strike="noStrike">
              <a:solidFill>
                <a:srgbClr val="000000"/>
              </a:solidFill>
              <a:latin typeface="Arial"/>
            </a:endParaRPr>
          </a:p>
        </p:txBody>
      </p:sp>
      <p:sp>
        <p:nvSpPr>
          <p:cNvPr id="170"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71" name="CustomShape 3"/>
          <p:cNvSpPr/>
          <p:nvPr/>
        </p:nvSpPr>
        <p:spPr>
          <a:xfrm>
            <a:off x="270720" y="6322680"/>
            <a:ext cx="10793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GB" sz="900" spc="-1" strike="noStrike">
              <a:solidFill>
                <a:srgbClr val="000000"/>
              </a:solidFill>
              <a:latin typeface="Arial"/>
            </a:endParaRPr>
          </a:p>
        </p:txBody>
      </p:sp>
      <p:sp>
        <p:nvSpPr>
          <p:cNvPr id="172" name="CustomShape 4"/>
          <p:cNvSpPr/>
          <p:nvPr/>
        </p:nvSpPr>
        <p:spPr>
          <a:xfrm>
            <a:off x="2011680" y="3017520"/>
            <a:ext cx="4290840" cy="2919240"/>
          </a:xfrm>
          <a:prstGeom prst="ellipse">
            <a:avLst/>
          </a:prstGeom>
          <a:solidFill>
            <a:srgbClr val="bbe33d">
              <a:alpha val="50000"/>
            </a:srgbClr>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73" name="CustomShape 5"/>
          <p:cNvSpPr/>
          <p:nvPr/>
        </p:nvSpPr>
        <p:spPr>
          <a:xfrm>
            <a:off x="3566160" y="1188720"/>
            <a:ext cx="4290840" cy="2919240"/>
          </a:xfrm>
          <a:prstGeom prst="ellipse">
            <a:avLst/>
          </a:prstGeom>
          <a:solidFill>
            <a:srgbClr val="729fcf">
              <a:alpha val="50000"/>
            </a:srgbClr>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74" name="CustomShape 6"/>
          <p:cNvSpPr/>
          <p:nvPr/>
        </p:nvSpPr>
        <p:spPr>
          <a:xfrm>
            <a:off x="5212080" y="3017520"/>
            <a:ext cx="4290840" cy="2919240"/>
          </a:xfrm>
          <a:prstGeom prst="ellipse">
            <a:avLst/>
          </a:prstGeom>
          <a:solidFill>
            <a:srgbClr val="f10d0c">
              <a:alpha val="50000"/>
            </a:srgbClr>
          </a:solidFill>
          <a:ln w="0">
            <a:solidFill>
              <a:srgbClr val="3465a4"/>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175" name="CustomShape 7"/>
          <p:cNvSpPr/>
          <p:nvPr/>
        </p:nvSpPr>
        <p:spPr>
          <a:xfrm>
            <a:off x="4023360" y="1729080"/>
            <a:ext cx="118188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Social</a:t>
            </a:r>
            <a:endParaRPr b="0" lang="en-GB" sz="2200" spc="-1" strike="noStrike">
              <a:solidFill>
                <a:srgbClr val="000000"/>
              </a:solidFill>
              <a:latin typeface="Arial"/>
            </a:endParaRPr>
          </a:p>
        </p:txBody>
      </p:sp>
      <p:sp>
        <p:nvSpPr>
          <p:cNvPr id="176" name="CustomShape 8"/>
          <p:cNvSpPr/>
          <p:nvPr/>
        </p:nvSpPr>
        <p:spPr>
          <a:xfrm>
            <a:off x="4775040" y="640080"/>
            <a:ext cx="21675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u="sng">
                <a:solidFill>
                  <a:srgbClr val="c9211e"/>
                </a:solidFill>
                <a:uFillTx/>
                <a:latin typeface="DejaVu Sans"/>
                <a:ea typeface="DejaVu Sans"/>
              </a:rPr>
              <a:t>Sustainable</a:t>
            </a:r>
            <a:endParaRPr b="0" lang="en-GB" sz="2200" spc="-1" strike="noStrike">
              <a:solidFill>
                <a:srgbClr val="000000"/>
              </a:solidFill>
              <a:latin typeface="Arial"/>
            </a:endParaRPr>
          </a:p>
        </p:txBody>
      </p:sp>
      <p:sp>
        <p:nvSpPr>
          <p:cNvPr id="177" name="CustomShape 9"/>
          <p:cNvSpPr/>
          <p:nvPr/>
        </p:nvSpPr>
        <p:spPr>
          <a:xfrm>
            <a:off x="7680960" y="428940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Economic</a:t>
            </a:r>
            <a:endParaRPr b="0" lang="en-GB" sz="2200" spc="-1" strike="noStrike">
              <a:solidFill>
                <a:srgbClr val="000000"/>
              </a:solidFill>
              <a:latin typeface="Arial"/>
            </a:endParaRPr>
          </a:p>
        </p:txBody>
      </p:sp>
      <p:sp>
        <p:nvSpPr>
          <p:cNvPr id="178" name="CustomShape 10"/>
          <p:cNvSpPr/>
          <p:nvPr/>
        </p:nvSpPr>
        <p:spPr>
          <a:xfrm>
            <a:off x="2834640" y="512064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Environment</a:t>
            </a:r>
            <a:endParaRPr b="0" lang="en-GB" sz="2200" spc="-1" strike="noStrike">
              <a:solidFill>
                <a:srgbClr val="000000"/>
              </a:solidFill>
              <a:latin typeface="Arial"/>
            </a:endParaRPr>
          </a:p>
        </p:txBody>
      </p:sp>
      <p:sp>
        <p:nvSpPr>
          <p:cNvPr id="179" name="CustomShape 11"/>
          <p:cNvSpPr/>
          <p:nvPr/>
        </p:nvSpPr>
        <p:spPr>
          <a:xfrm>
            <a:off x="5212080" y="429768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Viable</a:t>
            </a:r>
            <a:endParaRPr b="0" lang="en-GB" sz="2200" spc="-1" strike="noStrike">
              <a:solidFill>
                <a:srgbClr val="000000"/>
              </a:solidFill>
              <a:latin typeface="Arial"/>
            </a:endParaRPr>
          </a:p>
        </p:txBody>
      </p:sp>
      <p:sp>
        <p:nvSpPr>
          <p:cNvPr id="180" name="CustomShape 12"/>
          <p:cNvSpPr/>
          <p:nvPr/>
        </p:nvSpPr>
        <p:spPr>
          <a:xfrm>
            <a:off x="3931920" y="320040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Bearable</a:t>
            </a:r>
            <a:endParaRPr b="0" lang="en-GB" sz="2200" spc="-1" strike="noStrike">
              <a:solidFill>
                <a:srgbClr val="000000"/>
              </a:solidFill>
              <a:latin typeface="Arial"/>
            </a:endParaRPr>
          </a:p>
        </p:txBody>
      </p:sp>
      <p:sp>
        <p:nvSpPr>
          <p:cNvPr id="181" name="CustomShape 13"/>
          <p:cNvSpPr/>
          <p:nvPr/>
        </p:nvSpPr>
        <p:spPr>
          <a:xfrm>
            <a:off x="5852160" y="3283560"/>
            <a:ext cx="227916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DejaVu Sans"/>
                <a:ea typeface="DejaVu Sans"/>
              </a:rPr>
              <a:t>Equitable</a:t>
            </a:r>
            <a:endParaRPr b="0" lang="en-GB" sz="2200" spc="-1" strike="noStrike">
              <a:solidFill>
                <a:srgbClr val="000000"/>
              </a:solidFill>
              <a:latin typeface="Arial"/>
            </a:endParaRPr>
          </a:p>
        </p:txBody>
      </p:sp>
      <p:sp>
        <p:nvSpPr>
          <p:cNvPr id="182" name="Line 14"/>
          <p:cNvSpPr/>
          <p:nvPr/>
        </p:nvSpPr>
        <p:spPr>
          <a:xfrm>
            <a:off x="5760720" y="1097280"/>
            <a:ext cx="360" cy="2743200"/>
          </a:xfrm>
          <a:prstGeom prst="line">
            <a:avLst/>
          </a:prstGeom>
          <a:ln w="109800">
            <a:solidFill>
              <a:srgbClr val="3465a4"/>
            </a:solidFill>
            <a:round/>
            <a:tailEnd len="med" type="triangle" w="med"/>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Biocapacity</a:t>
            </a:r>
            <a:endParaRPr b="0" lang="en-GB" sz="2400" spc="-1" strike="noStrike">
              <a:solidFill>
                <a:srgbClr val="000000"/>
              </a:solidFill>
              <a:latin typeface="Arial"/>
            </a:endParaRPr>
          </a:p>
        </p:txBody>
      </p:sp>
      <p:sp>
        <p:nvSpPr>
          <p:cNvPr id="184"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Is „the locally available carrying capacity of the ecosystem for generating resources and absorbing wastes”</a:t>
            </a:r>
            <a:endParaRPr b="0" lang="en-GB" sz="1800" spc="-1" strike="noStrike">
              <a:solidFill>
                <a:srgbClr val="000000"/>
              </a:solidFill>
              <a:latin typeface="Arial"/>
            </a:endParaRPr>
          </a:p>
        </p:txBody>
      </p:sp>
      <p:sp>
        <p:nvSpPr>
          <p:cNvPr id="185"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86" name="CustomShape 4"/>
          <p:cNvSpPr/>
          <p:nvPr/>
        </p:nvSpPr>
        <p:spPr>
          <a:xfrm>
            <a:off x="361080" y="3292200"/>
            <a:ext cx="10788120" cy="136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87" name="CustomShape 5"/>
          <p:cNvSpPr/>
          <p:nvPr/>
        </p:nvSpPr>
        <p:spPr>
          <a:xfrm>
            <a:off x="263520" y="6492240"/>
            <a:ext cx="10793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D. Yue, J. Guo, C. Hui (2013)  – Scale dependency of biocapacity and the fallacy of unsustainable development</a:t>
            </a:r>
            <a:r>
              <a:rPr b="0" lang="de-DE" sz="900" spc="-1" strike="noStrike">
                <a:solidFill>
                  <a:srgbClr val="a6a6a6"/>
                </a:solidFill>
                <a:latin typeface="DejaVu Sans"/>
                <a:ea typeface="Roboto"/>
              </a:rPr>
              <a:t> – https://doi.org/10.1016/j.jenvman.2013.04.022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Ecological Footprint</a:t>
            </a:r>
            <a:endParaRPr b="0" lang="en-GB" sz="2400" spc="-1" strike="noStrike">
              <a:solidFill>
                <a:srgbClr val="000000"/>
              </a:solidFill>
              <a:latin typeface="Arial"/>
            </a:endParaRPr>
          </a:p>
        </p:txBody>
      </p:sp>
      <p:sp>
        <p:nvSpPr>
          <p:cNvPr id="189"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ecological footprint for a particular population is defined as the total area of</a:t>
            </a: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productive land and water ecosystems required to produce sufficient resources and assimilate wastes”</a:t>
            </a:r>
            <a:endParaRPr b="0" lang="en-GB" sz="1800" spc="-1" strike="noStrike">
              <a:solidFill>
                <a:srgbClr val="000000"/>
              </a:solidFill>
              <a:latin typeface="Arial"/>
            </a:endParaRPr>
          </a:p>
        </p:txBody>
      </p:sp>
      <p:sp>
        <p:nvSpPr>
          <p:cNvPr id="190"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91" name="CustomShape 4"/>
          <p:cNvSpPr/>
          <p:nvPr/>
        </p:nvSpPr>
        <p:spPr>
          <a:xfrm>
            <a:off x="361080" y="3292200"/>
            <a:ext cx="10788120" cy="136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192" name="CustomShape 5"/>
          <p:cNvSpPr/>
          <p:nvPr/>
        </p:nvSpPr>
        <p:spPr>
          <a:xfrm>
            <a:off x="268920" y="6173280"/>
            <a:ext cx="1079388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1.) W.E. Rees (1992) – Ecological footprint and appropriated carrying capacity: what urban economics leaves out. Environmental Urbanization.</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DejaVu Sans"/>
                <a:ea typeface="Roboto"/>
              </a:rPr>
              <a:t>2.) W.E. Rees, M. Wackernagel (1994) – Ecological footprints and appropriated carrying capacity: measuring the natural capital requirements of the human economy.</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DejaVu Sans"/>
                <a:ea typeface="Roboto"/>
              </a:rPr>
              <a:t>3.) D. Yue, J. Guo, C. Hui (2013)  – Scale dependency of biocapacity and the fallacy of unsustainable development – https://doi.org/10.1016/j.jenvman.2013.04.022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101"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a:t>
            </a:r>
            <a:r>
              <a:rPr b="0" lang="en-US" sz="1800" spc="-1" strike="noStrike" u="sng">
                <a:solidFill>
                  <a:srgbClr val="0000ff"/>
                </a:solidFill>
                <a:uFillTx/>
                <a:latin typeface="DejaVu Sans"/>
                <a:ea typeface="DejaVu Sans"/>
                <a:hlinkClick r:id="rId3"/>
              </a:rPr>
              <a:t>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a:t>
            </a:r>
            <a:endParaRPr b="0" lang="en-GB" sz="2400" spc="-1" strike="noStrike">
              <a:solidFill>
                <a:srgbClr val="000000"/>
              </a:solidFill>
              <a:latin typeface="Arial"/>
            </a:endParaRPr>
          </a:p>
        </p:txBody>
      </p:sp>
      <p:sp>
        <p:nvSpPr>
          <p:cNvPr id="194" name="CustomShape 2"/>
          <p:cNvSpPr/>
          <p:nvPr/>
        </p:nvSpPr>
        <p:spPr>
          <a:xfrm>
            <a:off x="335520" y="1268280"/>
            <a:ext cx="10739160" cy="502668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GB" sz="1800" spc="-1" strike="noStrike">
              <a:solidFill>
                <a:srgbClr val="000000"/>
              </a:solidFill>
              <a:latin typeface="Arial"/>
            </a:endParaRPr>
          </a:p>
        </p:txBody>
      </p:sp>
      <p:sp>
        <p:nvSpPr>
          <p:cNvPr id="195"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Implications</a:t>
            </a:r>
            <a:endParaRPr b="0" lang="en-GB" sz="2200" spc="-1" strike="noStrike">
              <a:solidFill>
                <a:srgbClr val="000000"/>
              </a:solidFill>
              <a:latin typeface="Arial"/>
            </a:endParaRPr>
          </a:p>
        </p:txBody>
      </p:sp>
      <p:sp>
        <p:nvSpPr>
          <p:cNvPr id="196" name="CustomShape 4"/>
          <p:cNvSpPr/>
          <p:nvPr/>
        </p:nvSpPr>
        <p:spPr>
          <a:xfrm>
            <a:off x="335520" y="3108960"/>
            <a:ext cx="10788120" cy="136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8"/>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Sustainable Development Goals</a:t>
            </a:r>
            <a:endParaRPr b="0" lang="en-GB" sz="3000" spc="-1" strike="noStrike">
              <a:solidFill>
                <a:srgbClr val="000000"/>
              </a:solidFill>
              <a:latin typeface="Arial"/>
            </a:endParaRPr>
          </a:p>
        </p:txBody>
      </p:sp>
      <p:sp>
        <p:nvSpPr>
          <p:cNvPr id="198" name="CustomShape 19"/>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20"/>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200" name="CustomShape 21"/>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United Nations</a:t>
            </a:r>
            <a:endParaRPr b="0" lang="en-GB" sz="1800" spc="-1" strike="noStrike">
              <a:solidFill>
                <a:srgbClr val="000000"/>
              </a:solidFill>
              <a:latin typeface="Arial"/>
            </a:endParaRPr>
          </a:p>
          <a:p>
            <a:pPr lvl="1" marL="6523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Largest intergovernmental organization in the world</a:t>
            </a:r>
            <a:endParaRPr b="0" lang="en-GB" sz="1800" spc="-1" strike="noStrike">
              <a:solidFill>
                <a:srgbClr val="000000"/>
              </a:solidFill>
              <a:latin typeface="Arial"/>
            </a:endParaRPr>
          </a:p>
          <a:p>
            <a:pPr lvl="1" marL="6523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193 members</a:t>
            </a:r>
            <a:endParaRPr b="0" lang="en-GB" sz="1800" spc="-1" strike="noStrike">
              <a:solidFill>
                <a:srgbClr val="000000"/>
              </a:solidFill>
              <a:latin typeface="Arial"/>
            </a:endParaRPr>
          </a:p>
          <a:p>
            <a:pPr lvl="1" marL="6523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Established in 1945</a:t>
            </a:r>
            <a:endParaRPr b="0" lang="en-GB" sz="1800" spc="-1" strike="noStrike">
              <a:solidFill>
                <a:srgbClr val="000000"/>
              </a:solidFill>
              <a:latin typeface="Arial"/>
            </a:endParaRPr>
          </a:p>
          <a:p>
            <a:pPr lvl="1" marL="6523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Main aims: maintaining international peace, international cooperation</a:t>
            </a:r>
            <a:endParaRPr b="0" lang="en-GB" sz="1800" spc="-1" strike="noStrike">
              <a:solidFill>
                <a:srgbClr val="000000"/>
              </a:solidFill>
              <a:latin typeface="Arial"/>
            </a:endParaRPr>
          </a:p>
          <a:p>
            <a:pPr lvl="1" marL="6523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Organized in six principal bodies and autonomous specialized agencies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01" name="CustomShape 28"/>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Important Actors</a:t>
            </a:r>
            <a:endParaRPr b="0" lang="en-GB" sz="2200" spc="-1" strike="noStrike">
              <a:solidFill>
                <a:srgbClr val="000000"/>
              </a:solidFill>
              <a:latin typeface="Arial"/>
            </a:endParaRPr>
          </a:p>
        </p:txBody>
      </p:sp>
      <p:sp>
        <p:nvSpPr>
          <p:cNvPr id="202" name="Textfeld 2"/>
          <p:cNvSpPr/>
          <p:nvPr/>
        </p:nvSpPr>
        <p:spPr>
          <a:xfrm>
            <a:off x="1966680" y="4665960"/>
            <a:ext cx="315540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Arial"/>
                <a:ea typeface="DejaVu Sans"/>
              </a:rPr>
              <a:t>e.g. General Assembly, Security Council, UN Secretariat</a:t>
            </a:r>
            <a:endParaRPr b="0" lang="en-GB" sz="1800" spc="-1" strike="noStrike">
              <a:solidFill>
                <a:srgbClr val="000000"/>
              </a:solidFill>
              <a:latin typeface="Arial"/>
            </a:endParaRPr>
          </a:p>
        </p:txBody>
      </p:sp>
      <p:sp>
        <p:nvSpPr>
          <p:cNvPr id="203" name="Textfeld 3"/>
          <p:cNvSpPr/>
          <p:nvPr/>
        </p:nvSpPr>
        <p:spPr>
          <a:xfrm>
            <a:off x="6317280" y="4665960"/>
            <a:ext cx="426060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Arial"/>
                <a:ea typeface="DejaVu Sans"/>
              </a:rPr>
              <a:t>e.g. World Health Organization (WHO), World Bank Group (WBG), Food and Agriculture Organization (FAO)</a:t>
            </a:r>
            <a:endParaRPr b="0" lang="en-GB" sz="1800" spc="-1" strike="noStrike">
              <a:solidFill>
                <a:srgbClr val="000000"/>
              </a:solidFill>
              <a:latin typeface="Arial"/>
            </a:endParaRPr>
          </a:p>
        </p:txBody>
      </p:sp>
      <p:sp>
        <p:nvSpPr>
          <p:cNvPr id="204" name="Pfeil: nach rechts 1"/>
          <p:cNvSpPr/>
          <p:nvPr/>
        </p:nvSpPr>
        <p:spPr>
          <a:xfrm rot="5400000">
            <a:off x="2826360" y="4343400"/>
            <a:ext cx="342720" cy="322200"/>
          </a:xfrm>
          <a:prstGeom prst="rightArrow">
            <a:avLst>
              <a:gd name="adj1" fmla="val 50000"/>
              <a:gd name="adj2" fmla="val 50000"/>
            </a:avLst>
          </a:prstGeom>
          <a:solidFill>
            <a:srgbClr val="ffffff"/>
          </a:solidFill>
          <a:ln>
            <a:solidFill>
              <a:srgbClr val="9bbb59"/>
            </a:solidFill>
          </a:ln>
        </p:spPr>
        <p:style>
          <a:lnRef idx="2">
            <a:schemeClr val="accent3"/>
          </a:lnRef>
          <a:fillRef idx="1">
            <a:schemeClr val="lt1"/>
          </a:fillRef>
          <a:effectRef idx="0">
            <a:schemeClr val="accent3"/>
          </a:effectRef>
          <a:fontRef idx="minor"/>
        </p:style>
        <p:txBody>
          <a:bodyPr lIns="90000" rIns="90000" tIns="45000" bIns="45000" anchor="ctr">
            <a:noAutofit/>
          </a:bodyPr>
          <a:p>
            <a:pPr algn="ctr">
              <a:lnSpc>
                <a:spcPct val="100000"/>
              </a:lnSpc>
            </a:pPr>
            <a:endParaRPr b="0" lang="en-US" sz="1800" spc="-1" strike="noStrike">
              <a:solidFill>
                <a:schemeClr val="dk1"/>
              </a:solidFill>
              <a:latin typeface="Arial"/>
              <a:ea typeface="DejaVu Sans"/>
            </a:endParaRPr>
          </a:p>
        </p:txBody>
      </p:sp>
      <p:sp>
        <p:nvSpPr>
          <p:cNvPr id="205" name="Pfeil: nach rechts 3"/>
          <p:cNvSpPr/>
          <p:nvPr/>
        </p:nvSpPr>
        <p:spPr>
          <a:xfrm rot="5400000">
            <a:off x="7987320" y="4331520"/>
            <a:ext cx="342720" cy="322200"/>
          </a:xfrm>
          <a:prstGeom prst="rightArrow">
            <a:avLst>
              <a:gd name="adj1" fmla="val 50000"/>
              <a:gd name="adj2" fmla="val 50000"/>
            </a:avLst>
          </a:prstGeom>
          <a:solidFill>
            <a:srgbClr val="ffffff"/>
          </a:solidFill>
          <a:ln>
            <a:solidFill>
              <a:srgbClr val="9bbb59"/>
            </a:solidFill>
          </a:ln>
        </p:spPr>
        <p:style>
          <a:lnRef idx="2">
            <a:schemeClr val="accent3"/>
          </a:lnRef>
          <a:fillRef idx="1">
            <a:schemeClr val="lt1"/>
          </a:fillRef>
          <a:effectRef idx="0">
            <a:schemeClr val="accent3"/>
          </a:effectRef>
          <a:fontRef idx="minor"/>
        </p:style>
        <p:txBody>
          <a:bodyPr lIns="90000" rIns="90000" tIns="45000" bIns="45000" anchor="ctr">
            <a:noAutofit/>
          </a:bodyPr>
          <a:p>
            <a:pPr algn="ctr">
              <a:lnSpc>
                <a:spcPct val="100000"/>
              </a:lnSpc>
            </a:pPr>
            <a:endParaRPr b="0" lang="en-US" sz="1800" spc="-1" strike="noStrike">
              <a:solidFill>
                <a:schemeClr val="dk1"/>
              </a:solidFill>
              <a:latin typeface="Arial"/>
              <a:ea typeface="DejaVu Sans"/>
            </a:endParaRPr>
          </a:p>
        </p:txBody>
      </p:sp>
      <p:sp>
        <p:nvSpPr>
          <p:cNvPr id="206" name="CustomShape 29"/>
          <p:cNvSpPr/>
          <p:nvPr/>
        </p:nvSpPr>
        <p:spPr>
          <a:xfrm>
            <a:off x="263520" y="6411600"/>
            <a:ext cx="107377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Flag of the United Nations – designed by Donal McLaughlin, Public domain, via Wikimedia Commons – https://en.wikipedia.org/wiki/Flag_of_the_United_Nations#/media/File:Flag_of_the_United_Nations.svg</a:t>
            </a:r>
            <a:endParaRPr b="0" lang="en-GB" sz="900" spc="-1" strike="noStrike">
              <a:solidFill>
                <a:srgbClr val="000000"/>
              </a:solidFill>
              <a:latin typeface="Arial"/>
            </a:endParaRPr>
          </a:p>
        </p:txBody>
      </p:sp>
      <p:pic>
        <p:nvPicPr>
          <p:cNvPr id="207" name="Grafik 1" descr=""/>
          <p:cNvPicPr/>
          <p:nvPr/>
        </p:nvPicPr>
        <p:blipFill>
          <a:blip r:embed="rId1"/>
          <a:stretch/>
        </p:blipFill>
        <p:spPr>
          <a:xfrm>
            <a:off x="7997400" y="1515960"/>
            <a:ext cx="2671200" cy="1779480"/>
          </a:xfrm>
          <a:prstGeom prst="rect">
            <a:avLst/>
          </a:prstGeom>
          <a:ln w="0">
            <a:noFill/>
          </a:ln>
        </p:spPr>
      </p:pic>
      <p:sp>
        <p:nvSpPr>
          <p:cNvPr id="208" name="CustomShape 30"/>
          <p:cNvSpPr/>
          <p:nvPr/>
        </p:nvSpPr>
        <p:spPr>
          <a:xfrm>
            <a:off x="10158480" y="758160"/>
            <a:ext cx="509760" cy="4896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3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210" name="CustomShape 32"/>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Sustainable Development Goals → SDGs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17 interlinked goals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Proposed in 2015 by the United Nations General Assembly </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 be achieved by 2030 by all UN member states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typically has 8–12 targets, and each target has between 1-4 indicators used to measure progress toward reaching the targets.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blueprint to achieve a better and more sustainable future for all people and the world by 2030” – United Nations General Assembly</a:t>
            </a:r>
            <a:endParaRPr b="0" lang="en-GB" sz="1800" spc="-1" strike="noStrike">
              <a:solidFill>
                <a:srgbClr val="000000"/>
              </a:solidFill>
              <a:latin typeface="Arial"/>
            </a:endParaRPr>
          </a:p>
        </p:txBody>
      </p:sp>
      <p:sp>
        <p:nvSpPr>
          <p:cNvPr id="211" name="CustomShape 3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GB" sz="2200" spc="-1" strike="noStrike">
              <a:solidFill>
                <a:srgbClr val="000000"/>
              </a:solidFill>
              <a:latin typeface="Arial"/>
            </a:endParaRPr>
          </a:p>
        </p:txBody>
      </p:sp>
      <p:sp>
        <p:nvSpPr>
          <p:cNvPr id="212" name="CustomShape 34"/>
          <p:cNvSpPr/>
          <p:nvPr/>
        </p:nvSpPr>
        <p:spPr>
          <a:xfrm>
            <a:off x="345240" y="4389120"/>
            <a:ext cx="10786680" cy="136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35"/>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pic>
        <p:nvPicPr>
          <p:cNvPr id="214" name="Grafik 3" descr=""/>
          <p:cNvPicPr/>
          <p:nvPr/>
        </p:nvPicPr>
        <p:blipFill>
          <a:blip r:embed="rId1"/>
          <a:stretch/>
        </p:blipFill>
        <p:spPr>
          <a:xfrm>
            <a:off x="1603440" y="1255320"/>
            <a:ext cx="8146440" cy="5191200"/>
          </a:xfrm>
          <a:prstGeom prst="rect">
            <a:avLst/>
          </a:prstGeom>
          <a:ln w="0">
            <a:noFill/>
          </a:ln>
        </p:spPr>
      </p:pic>
      <p:sp>
        <p:nvSpPr>
          <p:cNvPr id="215" name="CustomShape 36"/>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Sustainable Development Goals – Unknown author, Public domain, via Wikimedia Commons – https://commons.wikimedia.org/wiki/File:Sustainable_Development_Goals.png</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Grafik 6" descr=""/>
          <p:cNvPicPr/>
          <p:nvPr/>
        </p:nvPicPr>
        <p:blipFill>
          <a:blip r:embed="rId1"/>
          <a:srcRect l="0" t="0" r="0" b="3283"/>
          <a:stretch/>
        </p:blipFill>
        <p:spPr>
          <a:xfrm>
            <a:off x="5246640" y="677160"/>
            <a:ext cx="6180480" cy="3897000"/>
          </a:xfrm>
          <a:prstGeom prst="rect">
            <a:avLst/>
          </a:prstGeom>
          <a:ln w="0">
            <a:noFill/>
          </a:ln>
        </p:spPr>
      </p:pic>
      <p:sp>
        <p:nvSpPr>
          <p:cNvPr id="217" name="CustomShape 37"/>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218" name="CustomShape 38"/>
          <p:cNvSpPr/>
          <p:nvPr/>
        </p:nvSpPr>
        <p:spPr>
          <a:xfrm>
            <a:off x="335520" y="1385640"/>
            <a:ext cx="10737720" cy="4908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SDGs cover all three dimensions of </a:t>
            </a:r>
            <a:br>
              <a:rPr sz="1800"/>
            </a:br>
            <a:r>
              <a:rPr b="0" lang="en-US" sz="1800" spc="-1" strike="noStrike">
                <a:solidFill>
                  <a:srgbClr val="000000"/>
                </a:solidFill>
                <a:latin typeface="DejaVu Sans"/>
                <a:ea typeface="DejaVu Sans"/>
              </a:rPr>
              <a:t>sustainability: economic, ecological and social</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Many of the goals focus on society </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prioritization between different goals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means of implementation targets under each Sustainable Development Goal and Goal 17, which are referred to above, are key to realizing our Agenda and are of </a:t>
            </a:r>
            <a:r>
              <a:rPr b="1" i="1" lang="en-US" sz="1800" spc="-1" strike="noStrike">
                <a:solidFill>
                  <a:srgbClr val="000000"/>
                </a:solidFill>
                <a:latin typeface="DejaVu Sans"/>
                <a:ea typeface="DejaVu Sans"/>
              </a:rPr>
              <a:t>equal importance</a:t>
            </a:r>
            <a:r>
              <a:rPr b="0" i="1" lang="en-US" sz="1800" spc="-1" strike="noStrike">
                <a:solidFill>
                  <a:srgbClr val="000000"/>
                </a:solidFill>
                <a:latin typeface="DejaVu Sans"/>
                <a:ea typeface="DejaVu Sans"/>
              </a:rPr>
              <a:t> with the other Goals and targets. We shall accord them </a:t>
            </a:r>
            <a:r>
              <a:rPr b="1" i="1" lang="en-US" sz="1800" spc="-1" strike="noStrike">
                <a:solidFill>
                  <a:srgbClr val="000000"/>
                </a:solidFill>
                <a:latin typeface="DejaVu Sans"/>
                <a:ea typeface="DejaVu Sans"/>
              </a:rPr>
              <a:t>equal priority</a:t>
            </a:r>
            <a:r>
              <a:rPr b="0" i="1" lang="en-US" sz="1800" spc="-1" strike="noStrike">
                <a:solidFill>
                  <a:srgbClr val="000000"/>
                </a:solidFill>
                <a:latin typeface="DejaVu Sans"/>
                <a:ea typeface="DejaVu Sans"/>
              </a:rPr>
              <a:t> in our implementation efforts and in the global indicator framework for monitoring our progress.”  </a:t>
            </a:r>
            <a:endParaRPr b="0" lang="en-GB" sz="1800" spc="-1" strike="noStrike">
              <a:solidFill>
                <a:srgbClr val="000000"/>
              </a:solidFill>
              <a:latin typeface="Arial"/>
            </a:endParaRPr>
          </a:p>
        </p:txBody>
      </p:sp>
      <p:sp>
        <p:nvSpPr>
          <p:cNvPr id="219" name="CustomShape 39"/>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
        <p:nvSpPr>
          <p:cNvPr id="220" name="CustomShape 40"/>
          <p:cNvSpPr/>
          <p:nvPr/>
        </p:nvSpPr>
        <p:spPr>
          <a:xfrm>
            <a:off x="335520" y="4707000"/>
            <a:ext cx="10786680" cy="145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221" name="CustomShape 41"/>
          <p:cNvSpPr/>
          <p:nvPr/>
        </p:nvSpPr>
        <p:spPr>
          <a:xfrm>
            <a:off x="286560" y="6294240"/>
            <a:ext cx="1015848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SDG wedding cake – Azote for Stockholm Resilience Centre, Stockholm University, Public domain, via Wikimedia Commons – https://commons.wikimedia.org/wiki/File:SDG_wedding_cake.jpg</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United Nations General Assembly (2015) – Resolution adopted by the General Assembly on 25 September 2015 – https://upload.wikimedia.org/wikipedia/commons/d/d5/N1529189.pdf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42"/>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223" name="CustomShape 43"/>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Each goal by itself does not guarantee sustainability</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Achieving all goals is quite challenging → Stakeholders focus on particular goals which risks to achieve all goals (no sustainability if we just achieve 8 out of 17 goals)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Potential/risk for/of greenwashing</a:t>
            </a:r>
            <a:endParaRPr b="0" lang="en-GB" sz="1800" spc="-1" strike="noStrike">
              <a:solidFill>
                <a:srgbClr val="000000"/>
              </a:solidFill>
              <a:latin typeface="Arial"/>
            </a:endParaRPr>
          </a:p>
        </p:txBody>
      </p:sp>
      <p:sp>
        <p:nvSpPr>
          <p:cNvPr id="224" name="CustomShape 44"/>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45"/>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226" name="CustomShape 46"/>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Achieving all goals is quite challenging → Stakeholders focus on particular goals which risks to achieve all goals (no sustainability if we just achieve 8 out of 17 goals)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Potential/risk for/of greenwashing</a:t>
            </a:r>
            <a:endParaRPr b="0" lang="en-GB" sz="1800" spc="-1" strike="noStrike">
              <a:solidFill>
                <a:srgbClr val="000000"/>
              </a:solidFill>
              <a:latin typeface="Arial"/>
            </a:endParaRPr>
          </a:p>
        </p:txBody>
      </p:sp>
      <p:sp>
        <p:nvSpPr>
          <p:cNvPr id="227" name="CustomShape 47"/>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48"/>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229" name="CustomShape 49"/>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Potential/risk for/of greenwashing</a:t>
            </a:r>
            <a:endParaRPr b="0" lang="en-GB" sz="1800" spc="-1" strike="noStrike">
              <a:solidFill>
                <a:srgbClr val="000000"/>
              </a:solidFill>
              <a:latin typeface="Arial"/>
            </a:endParaRPr>
          </a:p>
        </p:txBody>
      </p:sp>
      <p:sp>
        <p:nvSpPr>
          <p:cNvPr id="230" name="CustomShape 50"/>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5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232" name="CustomShape 52"/>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Potential trade-offs and incompatibility between different goals</a:t>
            </a:r>
            <a:endParaRPr b="0" lang="en-GB" sz="1800" spc="-1" strike="noStrike">
              <a:solidFill>
                <a:srgbClr val="000000"/>
              </a:solidFill>
              <a:latin typeface="Arial"/>
            </a:endParaRPr>
          </a:p>
          <a:p>
            <a:pPr lvl="1" marL="6523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Zero Hunger vs. Environmental Stability (Life Below Water, Life On Land)</a:t>
            </a:r>
            <a:endParaRPr b="0" lang="en-GB" sz="1800" spc="-1" strike="noStrike">
              <a:solidFill>
                <a:srgbClr val="000000"/>
              </a:solidFill>
              <a:latin typeface="Arial"/>
            </a:endParaRPr>
          </a:p>
          <a:p>
            <a:pPr lvl="1" marL="6523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Economic Growth vs. Decent Work</a:t>
            </a:r>
            <a:endParaRPr b="0" lang="en-GB" sz="1800" spc="-1" strike="noStrike">
              <a:solidFill>
                <a:srgbClr val="000000"/>
              </a:solidFill>
              <a:latin typeface="Arial"/>
            </a:endParaRPr>
          </a:p>
        </p:txBody>
      </p:sp>
      <p:sp>
        <p:nvSpPr>
          <p:cNvPr id="233" name="CustomShape 5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Oral Exam</a:t>
            </a:r>
            <a:endParaRPr b="0" lang="en-GB" sz="2400" spc="-1" strike="noStrike">
              <a:solidFill>
                <a:srgbClr val="000000"/>
              </a:solidFill>
              <a:latin typeface="Arial"/>
            </a:endParaRPr>
          </a:p>
        </p:txBody>
      </p:sp>
      <p:sp>
        <p:nvSpPr>
          <p:cNvPr id="103"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Important Update</a:t>
            </a:r>
            <a:endParaRPr b="0" lang="en-GB" sz="2200" spc="-1" strike="noStrike">
              <a:solidFill>
                <a:srgbClr val="000000"/>
              </a:solidFill>
              <a:latin typeface="Arial"/>
            </a:endParaRPr>
          </a:p>
        </p:txBody>
      </p:sp>
      <p:sp>
        <p:nvSpPr>
          <p:cNvPr id="104"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24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1" lang="en-US" sz="2400" spc="-1" strike="noStrike">
                <a:solidFill>
                  <a:srgbClr val="000000"/>
                </a:solidFill>
                <a:latin typeface="DejaVu Sans"/>
                <a:ea typeface="DejaVu Sans"/>
              </a:rPr>
              <a:t>Examination date: 09.08.2023</a:t>
            </a:r>
            <a:endParaRPr b="0" lang="en-GB" sz="2400" spc="-1" strike="noStrike">
              <a:solidFill>
                <a:srgbClr val="000000"/>
              </a:solidFill>
              <a:latin typeface="Arial"/>
            </a:endParaRPr>
          </a:p>
          <a:p>
            <a:pPr>
              <a:lnSpc>
                <a:spcPct val="100000"/>
              </a:lnSpc>
              <a:spcBef>
                <a:spcPts val="360"/>
              </a:spcBef>
            </a:pPr>
            <a:endParaRPr b="0" lang="en-GB" sz="24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2400" spc="-1" strike="noStrike">
                <a:solidFill>
                  <a:srgbClr val="000000"/>
                </a:solidFill>
                <a:latin typeface="DejaVu Sans"/>
                <a:ea typeface="DejaVu Sans"/>
              </a:rPr>
              <a:t>The oral exam will be held </a:t>
            </a:r>
            <a:r>
              <a:rPr b="1" lang="en-US" sz="2400" spc="-1" strike="noStrike">
                <a:solidFill>
                  <a:srgbClr val="000000"/>
                </a:solidFill>
                <a:latin typeface="DejaVu Sans"/>
                <a:ea typeface="DejaVu Sans"/>
              </a:rPr>
              <a:t>online</a:t>
            </a:r>
            <a:r>
              <a:rPr b="0" lang="en-US" sz="2400" spc="-1" strike="noStrike">
                <a:solidFill>
                  <a:srgbClr val="000000"/>
                </a:solidFill>
                <a:latin typeface="DejaVu Sans"/>
                <a:ea typeface="DejaVu Sans"/>
              </a:rPr>
              <a:t> via BigBlueButton</a:t>
            </a:r>
            <a:endParaRPr b="0" lang="en-GB" sz="24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How long did the family of 5 (all of them together) manage to squeeze all their trash into a jar?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54"/>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Development Goals</a:t>
            </a:r>
            <a:endParaRPr b="0" lang="en-GB" sz="2400" spc="-1" strike="noStrike">
              <a:solidFill>
                <a:srgbClr val="000000"/>
              </a:solidFill>
              <a:latin typeface="Arial"/>
            </a:endParaRPr>
          </a:p>
        </p:txBody>
      </p:sp>
      <p:sp>
        <p:nvSpPr>
          <p:cNvPr id="235" name="CustomShape 55"/>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Water, food and energy are vital prerequisites for any human life → other goals cannot be achieved without them</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Each goal by itself does not guarantee sustainability</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Achieving all goals is quite challenging → Stakeholders focus on particular goals which risks to achieve all goals (no sustainability if we just achieve 8 out of 17 goals)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Potential trade-offs and incompatibility between different goals</a:t>
            </a:r>
            <a:endParaRPr b="0" lang="en-GB" sz="1800" spc="-1" strike="noStrike">
              <a:solidFill>
                <a:srgbClr val="000000"/>
              </a:solidFill>
              <a:latin typeface="Arial"/>
            </a:endParaRPr>
          </a:p>
          <a:p>
            <a:pPr lvl="1" marL="6523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Zero Hunger vs. Environmental Stability (Life Below Water, Life On Land)</a:t>
            </a:r>
            <a:endParaRPr b="0" lang="en-GB" sz="1800" spc="-1" strike="noStrike">
              <a:solidFill>
                <a:srgbClr val="000000"/>
              </a:solidFill>
              <a:latin typeface="Arial"/>
            </a:endParaRPr>
          </a:p>
          <a:p>
            <a:pPr lvl="1" marL="6523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Economic Growth vs. Decent Work</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Potential/risk for/of greenwashing</a:t>
            </a:r>
            <a:endParaRPr b="0" lang="en-GB" sz="1800" spc="-1" strike="noStrike">
              <a:solidFill>
                <a:srgbClr val="000000"/>
              </a:solidFill>
              <a:latin typeface="Arial"/>
            </a:endParaRPr>
          </a:p>
        </p:txBody>
      </p:sp>
      <p:sp>
        <p:nvSpPr>
          <p:cNvPr id="236" name="CustomShape 56"/>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A Short History of Actions on Climate Change</a:t>
            </a:r>
            <a:endParaRPr b="0" lang="en-GB" sz="3000" spc="-1" strike="noStrike">
              <a:solidFill>
                <a:srgbClr val="000000"/>
              </a:solidFill>
              <a:latin typeface="Arial"/>
            </a:endParaRPr>
          </a:p>
        </p:txBody>
      </p:sp>
      <p:sp>
        <p:nvSpPr>
          <p:cNvPr id="238" name="CustomShape 2"/>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40"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41"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(Incomplete) Timeline</a:t>
            </a:r>
            <a:endParaRPr b="0" lang="en-GB" sz="2200" spc="-1" strike="noStrike">
              <a:solidFill>
                <a:srgbClr val="000000"/>
              </a:solidFill>
              <a:latin typeface="Arial"/>
            </a:endParaRPr>
          </a:p>
        </p:txBody>
      </p:sp>
      <p:sp>
        <p:nvSpPr>
          <p:cNvPr id="242"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1957 – First climate change warnings issued by Roger Revelle and Hans Suess </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1958 – Start of systematic measurements of atmospheric CO2 by Dave Keeling</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1972 – United Nations Conference on the Human Environment (Stockholm)</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1979 – First World Climate Conference (Geneva) </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1988 – IPCC (Intergovernmental Panel on Climate Change) founded</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1992 – Earth Summit (Rio)</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1997 – Kyoto Protocol</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2009 – Copenhagen Accord</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2015 – Paris Agreement</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2021 – Glasgow Climate Pact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44"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45"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Detour – Keeling Curve</a:t>
            </a:r>
            <a:endParaRPr b="0" lang="en-GB" sz="2200" spc="-1" strike="noStrike">
              <a:solidFill>
                <a:srgbClr val="000000"/>
              </a:solidFill>
              <a:latin typeface="Arial"/>
            </a:endParaRPr>
          </a:p>
        </p:txBody>
      </p:sp>
      <p:sp>
        <p:nvSpPr>
          <p:cNvPr id="246" name="CustomShape 4"/>
          <p:cNvSpPr/>
          <p:nvPr/>
        </p:nvSpPr>
        <p:spPr>
          <a:xfrm>
            <a:off x="335520" y="1268640"/>
            <a:ext cx="423504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Named after Charles David Keeling</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Graph representation of the accumulation of CO2 in the atmosphere based on continuous measurements (Mauna Loa Observatory – Hawaii) from 1958 to the present day</a:t>
            </a:r>
            <a:endParaRPr b="0" lang="en-GB" sz="1800" spc="-1" strike="noStrike">
              <a:solidFill>
                <a:srgbClr val="000000"/>
              </a:solidFill>
              <a:latin typeface="Arial"/>
            </a:endParaRPr>
          </a:p>
        </p:txBody>
      </p:sp>
      <p:sp>
        <p:nvSpPr>
          <p:cNvPr id="247" name="CustomShape 5"/>
          <p:cNvSpPr/>
          <p:nvPr/>
        </p:nvSpPr>
        <p:spPr>
          <a:xfrm>
            <a:off x="277920" y="6311160"/>
            <a:ext cx="10884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Delorme – https://commons.wikimedia.org/wiki/File:Mauna_Loa_CO2_monthly_mean_concentration.svg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48" name="Grafik 164" descr=""/>
          <p:cNvPicPr/>
          <p:nvPr/>
        </p:nvPicPr>
        <p:blipFill>
          <a:blip r:embed="rId2"/>
          <a:stretch/>
        </p:blipFill>
        <p:spPr>
          <a:xfrm>
            <a:off x="4937760" y="82440"/>
            <a:ext cx="6216480" cy="62164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50"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51"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1979 – First World Climate Conference (Geneva) </a:t>
            </a:r>
            <a:endParaRPr b="0" lang="en-GB" sz="2200" spc="-1" strike="noStrike">
              <a:solidFill>
                <a:srgbClr val="000000"/>
              </a:solidFill>
              <a:latin typeface="Arial"/>
            </a:endParaRPr>
          </a:p>
        </p:txBody>
      </p:sp>
      <p:sp>
        <p:nvSpPr>
          <p:cNvPr id="252"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First major meeting on climate change</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Initiated by the World Meteorological Organization (WMO)</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Scientific gathering explored how climate change might affect human activities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Led to the creation of the Intergovernmental Panel on Climate Change (IPCC)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Urged governments “</a:t>
            </a:r>
            <a:r>
              <a:rPr b="0" i="1" lang="en-US" sz="1800" spc="-1" strike="noStrike">
                <a:solidFill>
                  <a:srgbClr val="000000"/>
                </a:solidFill>
                <a:latin typeface="DejaVu Sans"/>
                <a:ea typeface="DejaVu Sans"/>
              </a:rPr>
              <a:t>to foresee and prevent potential man-made changes in climate that might be adverse to the well-being of humanity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253" name="CustomShape 5"/>
          <p:cNvSpPr/>
          <p:nvPr/>
        </p:nvSpPr>
        <p:spPr>
          <a:xfrm>
            <a:off x="277920" y="6311160"/>
            <a:ext cx="10884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https://unfccc.int/cop3/fccc/climate/fact17.htm</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55"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56"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1988 – IPCC (Intergovernmental Panel on Climate Change)</a:t>
            </a:r>
            <a:endParaRPr b="0" lang="en-GB" sz="2200" spc="-1" strike="noStrike">
              <a:solidFill>
                <a:srgbClr val="000000"/>
              </a:solidFill>
              <a:latin typeface="Arial"/>
            </a:endParaRPr>
          </a:p>
        </p:txBody>
      </p:sp>
      <p:sp>
        <p:nvSpPr>
          <p:cNvPr id="257"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Intergovernmental body of the United Nations </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Task: </a:t>
            </a:r>
            <a:r>
              <a:rPr b="0" i="1" lang="en-US" sz="1800" spc="-1" strike="noStrike">
                <a:solidFill>
                  <a:srgbClr val="000000"/>
                </a:solidFill>
                <a:latin typeface="DejaVu Sans"/>
                <a:ea typeface="DejaVu Sans"/>
              </a:rPr>
              <a:t>“Provide policymakers with regular assessments of the scientific basis of climate change, its impacts and future risks, and options for adaptation and mitigation”</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IPCC assessments:</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highlight>
                  <a:srgbClr val="ffffff"/>
                </a:highlight>
                <a:latin typeface="DejaVu Sans"/>
                <a:ea typeface="DejaVu Sans"/>
              </a:rPr>
              <a:t>	</a:t>
            </a:r>
            <a:r>
              <a:rPr b="0" i="1" lang="en-US" sz="1800" spc="-1" strike="noStrike">
                <a:solidFill>
                  <a:srgbClr val="ffffff"/>
                </a:solidFill>
                <a:highlight>
                  <a:srgbClr val="ffffff"/>
                </a:highlight>
                <a:latin typeface="DejaVu Sans"/>
                <a:ea typeface="DejaVu Sans"/>
              </a:rPr>
              <a:t>provide a scientific basis for governments to develop climate related policies</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highlight>
                  <a:srgbClr val="ffffff"/>
                </a:highlight>
                <a:latin typeface="DejaVu Sans"/>
                <a:ea typeface="DejaVu Sans"/>
              </a:rPr>
              <a:t>	</a:t>
            </a:r>
            <a:r>
              <a:rPr b="0" i="1" lang="en-US" sz="1800" spc="-1" strike="noStrike">
                <a:solidFill>
                  <a:srgbClr val="ffffff"/>
                </a:solidFill>
                <a:highlight>
                  <a:srgbClr val="ffffff"/>
                </a:highlight>
                <a:latin typeface="DejaVu Sans"/>
                <a:ea typeface="DejaVu Sans"/>
              </a:rPr>
              <a:t>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highlight>
                  <a:srgbClr val="ffffff"/>
                </a:highlight>
                <a:latin typeface="DejaVu Sans"/>
                <a:ea typeface="DejaVu Sans"/>
              </a:rPr>
              <a:t>A</a:t>
            </a:r>
            <a:r>
              <a:rPr b="0" i="1" lang="en-US" sz="1800" spc="-1" strike="noStrike">
                <a:solidFill>
                  <a:srgbClr val="ffffff"/>
                </a:solidFill>
                <a:highlight>
                  <a:srgbClr val="ffffff"/>
                </a:highlight>
                <a:latin typeface="DejaVu Sans"/>
                <a:ea typeface="DejaVu Sans"/>
              </a:rPr>
              <a:t>	</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highlight>
                  <a:srgbClr val="ffffff"/>
                </a:highlight>
                <a:latin typeface="DejaVu Sans"/>
                <a:ea typeface="DejaVu Sans"/>
              </a:rPr>
              <a:t>re written by hundreds of leading scientists who volunteer their time and expertise as Coordinating Lead Authors and Lead Authors of the reports. They enlist hundreds of other experts as Contributing Authors to provide complementary expertise in specific areas</a:t>
            </a:r>
            <a:endParaRPr b="0" lang="en-GB" sz="1800" spc="-1" strike="noStrike">
              <a:solidFill>
                <a:srgbClr val="000000"/>
              </a:solidFill>
              <a:latin typeface="Arial"/>
            </a:endParaRPr>
          </a:p>
        </p:txBody>
      </p:sp>
      <p:sp>
        <p:nvSpPr>
          <p:cNvPr id="258" name="CustomShape 5"/>
          <p:cNvSpPr/>
          <p:nvPr/>
        </p:nvSpPr>
        <p:spPr>
          <a:xfrm>
            <a:off x="277920" y="6311160"/>
            <a:ext cx="10884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IPCC (2022) – https://www.ipcc.ch/about/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60"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61"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1988 – IPCC (Intergovernmental Panel on Climate Change)</a:t>
            </a:r>
            <a:endParaRPr b="0" lang="en-GB" sz="2200" spc="-1" strike="noStrike">
              <a:solidFill>
                <a:srgbClr val="000000"/>
              </a:solidFill>
              <a:latin typeface="Arial"/>
            </a:endParaRPr>
          </a:p>
        </p:txBody>
      </p:sp>
      <p:sp>
        <p:nvSpPr>
          <p:cNvPr id="262"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Intergovernmental body of the United Nations </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Task: </a:t>
            </a:r>
            <a:r>
              <a:rPr b="0" i="1" lang="en-US" sz="1800" spc="-1" strike="noStrike">
                <a:solidFill>
                  <a:srgbClr val="000000"/>
                </a:solidFill>
                <a:latin typeface="DejaVu Sans"/>
                <a:ea typeface="DejaVu Sans"/>
              </a:rPr>
              <a:t>“Provide policymakers with regular assessments of the scientific basis of climate change, its impacts and future risks, and options for adaptation and mitigation”</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assessments:</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provide a scientific basis for governments to develop climate related policies</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are written by hundreds of leading scientists who volunteer their time and expertise as Coordinating Lead Authors and Lead Authors of the reports. They enlist hundreds of other experts as Contributing Authors to provide complementary expertise in specific areas</a:t>
            </a:r>
            <a:endParaRPr b="0" lang="en-GB" sz="1800" spc="-1" strike="noStrike">
              <a:solidFill>
                <a:srgbClr val="000000"/>
              </a:solidFill>
              <a:latin typeface="Arial"/>
            </a:endParaRPr>
          </a:p>
        </p:txBody>
      </p:sp>
      <p:sp>
        <p:nvSpPr>
          <p:cNvPr id="263" name="CustomShape 5"/>
          <p:cNvSpPr/>
          <p:nvPr/>
        </p:nvSpPr>
        <p:spPr>
          <a:xfrm>
            <a:off x="277920" y="6311160"/>
            <a:ext cx="10884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IPCC (2022) – https://www.ipcc.ch/about/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65"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66"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1997 – Kyoto Protocol </a:t>
            </a:r>
            <a:endParaRPr b="0" lang="en-GB" sz="2200" spc="-1" strike="noStrike">
              <a:solidFill>
                <a:srgbClr val="000000"/>
              </a:solidFill>
              <a:latin typeface="Arial"/>
            </a:endParaRPr>
          </a:p>
        </p:txBody>
      </p:sp>
      <p:sp>
        <p:nvSpPr>
          <p:cNvPr id="267"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Commitment to reduce GHG emissions and concentration in the atmosphere to “</a:t>
            </a:r>
            <a:r>
              <a:rPr b="0" i="1" lang="en-US" sz="1800" spc="-1" strike="noStrike">
                <a:solidFill>
                  <a:srgbClr val="000000"/>
                </a:solidFill>
                <a:latin typeface="DejaVu Sans"/>
                <a:ea typeface="DejaVu Sans"/>
              </a:rPr>
              <a:t>a level that would prevent dangerous anthropogenic interference with the climate system</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Recognizing that global warming occurs and that human-made GHG emissions are driving it</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Developed nations pledge to reduce “overall emissions of such gases by at least 5 per cent below 1990 levels in the commitment period 2008 to 2012”.</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Entered into force on 16 February 2005</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However </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USA, Australia and other countries refused to ratify the agreement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Canada withdrew from the Kyoto Protocol in 2012</a:t>
            </a:r>
            <a:endParaRPr b="0" lang="en-GB" sz="1800" spc="-1" strike="noStrike">
              <a:solidFill>
                <a:srgbClr val="000000"/>
              </a:solidFill>
              <a:latin typeface="Arial"/>
            </a:endParaRPr>
          </a:p>
        </p:txBody>
      </p:sp>
      <p:sp>
        <p:nvSpPr>
          <p:cNvPr id="268"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(1997) – Kyoto Protocol – https://en.wikisource.org/wiki/Kyoto_Protocol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70"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71"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1997 – Kyoto Protocol </a:t>
            </a:r>
            <a:endParaRPr b="0" lang="en-GB" sz="2200" spc="-1" strike="noStrike">
              <a:solidFill>
                <a:srgbClr val="000000"/>
              </a:solidFill>
              <a:latin typeface="Arial"/>
            </a:endParaRPr>
          </a:p>
        </p:txBody>
      </p:sp>
      <p:sp>
        <p:nvSpPr>
          <p:cNvPr id="272"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Commitment to reduce GHG emissions and concentration in the atmosphere to “</a:t>
            </a:r>
            <a:r>
              <a:rPr b="0" i="1" lang="en-US" sz="1800" spc="-1" strike="noStrike">
                <a:solidFill>
                  <a:srgbClr val="000000"/>
                </a:solidFill>
                <a:latin typeface="DejaVu Sans"/>
                <a:ea typeface="DejaVu Sans"/>
              </a:rPr>
              <a:t>a level that would prevent dangerous anthropogenic interference with the climate system</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Recognizing that global warming occurs and that human-made GHG emissions are driving it</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Developed nations pledge to reduce “overall emissions of such gases by at least 5 per cent below 1990 levels in the commitment period 2008 to 2012”.</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Entered into force on 16 February 2005</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However </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USA, Australia and other countries refused to ratify the agreement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Canada withdrew from the Kyoto Protocol in 2012</a:t>
            </a:r>
            <a:endParaRPr b="0" lang="en-GB" sz="1800" spc="-1" strike="noStrike">
              <a:solidFill>
                <a:srgbClr val="000000"/>
              </a:solidFill>
              <a:latin typeface="Arial"/>
            </a:endParaRPr>
          </a:p>
        </p:txBody>
      </p:sp>
      <p:sp>
        <p:nvSpPr>
          <p:cNvPr id="273"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(1997) – Kyoto Protocol – https://en.wikisource.org/wiki/Kyoto_Protocol</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75"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76"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1997 – Kyoto Protocol </a:t>
            </a:r>
            <a:endParaRPr b="0" lang="en-GB" sz="2200" spc="-1" strike="noStrike">
              <a:solidFill>
                <a:srgbClr val="000000"/>
              </a:solidFill>
              <a:latin typeface="Arial"/>
            </a:endParaRPr>
          </a:p>
        </p:txBody>
      </p:sp>
      <p:sp>
        <p:nvSpPr>
          <p:cNvPr id="277" name="CustomShape 4"/>
          <p:cNvSpPr/>
          <p:nvPr/>
        </p:nvSpPr>
        <p:spPr>
          <a:xfrm>
            <a:off x="277920" y="6311160"/>
            <a:ext cx="1088496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Enescot – https://commons.wikimedia.org/wiki/File:Kyoto_Parties_with_first_period_(2008-2012)_greenhouse_gas_emissions_limitations_targets_and_the_percentage_change_in_their_carbon_dioxide _emissions_from_fuel_combustion_between_1990_and_2009.png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278" name="Grafik 194" descr=""/>
          <p:cNvPicPr/>
          <p:nvPr/>
        </p:nvPicPr>
        <p:blipFill>
          <a:blip r:embed="rId2"/>
          <a:stretch/>
        </p:blipFill>
        <p:spPr>
          <a:xfrm>
            <a:off x="4944960" y="105480"/>
            <a:ext cx="6399360" cy="60195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E03 – A Jar of Waste</a:t>
            </a:r>
            <a:endParaRPr b="0" lang="en-GB"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80"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81"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2009 – Copenhagen Accord</a:t>
            </a:r>
            <a:endParaRPr b="0" lang="en-GB" sz="2200" spc="-1" strike="noStrike">
              <a:solidFill>
                <a:srgbClr val="000000"/>
              </a:solidFill>
              <a:latin typeface="Arial"/>
            </a:endParaRPr>
          </a:p>
        </p:txBody>
      </p:sp>
      <p:sp>
        <p:nvSpPr>
          <p:cNvPr id="282"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Content:</a:t>
            </a:r>
            <a:endParaRPr b="0" lang="en-GB" sz="1800" spc="-1" strike="noStrike">
              <a:solidFill>
                <a:srgbClr val="000000"/>
              </a:solidFill>
              <a:latin typeface="Arial"/>
            </a:endParaRPr>
          </a:p>
          <a:p>
            <a:pPr>
              <a:lnSpc>
                <a:spcPct val="100000"/>
              </a:lnSpc>
              <a:spcBef>
                <a:spcPts val="360"/>
              </a:spcBef>
            </a:pPr>
            <a:r>
              <a:rPr b="1" lang="en-US" sz="1800" spc="-1" strike="noStrike">
                <a:solidFill>
                  <a:srgbClr val="ffffff"/>
                </a:solidFill>
                <a:latin typeface="DejaVu Sans"/>
                <a:ea typeface="DejaVu Sans"/>
              </a:rPr>
              <a:t>Endorses</a:t>
            </a:r>
            <a:r>
              <a:rPr b="0" lang="en-US" sz="1800" spc="-1" strike="noStrike">
                <a:solidFill>
                  <a:srgbClr val="ffffff"/>
                </a:solidFill>
                <a:latin typeface="DejaVu Sans"/>
                <a:ea typeface="DejaVu Sans"/>
              </a:rPr>
              <a:t> the continuation of the Kyoto  Protocol</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emphasise</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our strong political will</a:t>
            </a:r>
            <a:r>
              <a:rPr b="0" i="1" lang="en-US" sz="1800" spc="-1" strike="noStrike">
                <a:solidFill>
                  <a:srgbClr val="ffffff"/>
                </a:solidFill>
                <a:latin typeface="DejaVu Sans"/>
                <a:ea typeface="DejaVu Sans"/>
              </a:rPr>
              <a:t> to urgently combat climate change in accordance with the principle of common but differentiated responsibilities and respective capabilities”</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en-GB" sz="1800" spc="-1" strike="noStrike">
              <a:solidFill>
                <a:srgbClr val="000000"/>
              </a:solidFill>
              <a:latin typeface="Arial"/>
            </a:endParaRPr>
          </a:p>
        </p:txBody>
      </p:sp>
      <p:sp>
        <p:nvSpPr>
          <p:cNvPr id="283"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85"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86"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2009 – Copenhagen Accord</a:t>
            </a:r>
            <a:endParaRPr b="0" lang="en-GB" sz="2200" spc="-1" strike="noStrike">
              <a:solidFill>
                <a:srgbClr val="000000"/>
              </a:solidFill>
              <a:latin typeface="Arial"/>
            </a:endParaRPr>
          </a:p>
        </p:txBody>
      </p:sp>
      <p:sp>
        <p:nvSpPr>
          <p:cNvPr id="287"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emphasise</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our strong political will</a:t>
            </a:r>
            <a:r>
              <a:rPr b="0" i="1" lang="en-US" sz="1800" spc="-1" strike="noStrike">
                <a:solidFill>
                  <a:srgbClr val="ffffff"/>
                </a:solidFill>
                <a:latin typeface="DejaVu Sans"/>
                <a:ea typeface="DejaVu Sans"/>
              </a:rPr>
              <a:t> to urgently combat climate change in accordance with the principle of common but differentiated responsibilities and respective capabilities”</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en-GB" sz="1800" spc="-1" strike="noStrike">
              <a:solidFill>
                <a:srgbClr val="000000"/>
              </a:solidFill>
              <a:latin typeface="Arial"/>
            </a:endParaRPr>
          </a:p>
        </p:txBody>
      </p:sp>
      <p:sp>
        <p:nvSpPr>
          <p:cNvPr id="288"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90"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91"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2009 – Copenhagen Accord</a:t>
            </a:r>
            <a:endParaRPr b="0" lang="en-GB" sz="2200" spc="-1" strike="noStrike">
              <a:solidFill>
                <a:srgbClr val="000000"/>
              </a:solidFill>
              <a:latin typeface="Arial"/>
            </a:endParaRPr>
          </a:p>
        </p:txBody>
      </p:sp>
      <p:sp>
        <p:nvSpPr>
          <p:cNvPr id="292"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emphasise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our strong political will</a:t>
            </a:r>
            <a:r>
              <a:rPr b="0" i="1" lang="en-US" sz="1800" spc="-1" strike="noStrike">
                <a:solidFill>
                  <a:srgbClr val="000000"/>
                </a:solidFill>
                <a:latin typeface="DejaVu Sans"/>
                <a:ea typeface="DejaVu Sans"/>
              </a:rPr>
              <a:t> to urgently combat climate change in accordance with the principle of common but differentiated responsibilities and respective capabilities”</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We </a:t>
            </a:r>
            <a:r>
              <a:rPr b="1" i="1" lang="en-US" sz="1800" spc="-1" strike="noStrike">
                <a:solidFill>
                  <a:srgbClr val="ffffff"/>
                </a:solidFill>
                <a:latin typeface="DejaVu Sans"/>
                <a:ea typeface="DejaVu Sans"/>
              </a:rPr>
              <a:t>shall</a:t>
            </a:r>
            <a:r>
              <a:rPr b="0" i="1" lang="en-US" sz="1800" spc="-1" strike="noStrike">
                <a:solidFill>
                  <a:srgbClr val="ffffff"/>
                </a:solidFill>
                <a:latin typeface="DejaVu Sans"/>
                <a:ea typeface="DejaVu Sans"/>
              </a:rPr>
              <a:t>, </a:t>
            </a:r>
            <a:r>
              <a:rPr b="1" i="1" lang="en-US" sz="1800" spc="-1" strike="noStrike">
                <a:solidFill>
                  <a:srgbClr val="ffffff"/>
                </a:solidFill>
                <a:latin typeface="DejaVu Sans"/>
                <a:ea typeface="DejaVu Sans"/>
              </a:rPr>
              <a:t>recognizing</a:t>
            </a:r>
            <a:r>
              <a:rPr b="0" i="1" lang="en-US" sz="1800" spc="-1" strike="noStrike">
                <a:solidFill>
                  <a:srgbClr val="ffffff"/>
                </a:solidFill>
                <a:latin typeface="DejaVu Sans"/>
                <a:ea typeface="DejaVu Sans"/>
              </a:rPr>
              <a:t> the scientific view that the increase in global temperature should be below 2 degrees Celsius”</a:t>
            </a:r>
            <a:endParaRPr b="0" lang="en-GB" sz="1800" spc="-1" strike="noStrike">
              <a:solidFill>
                <a:srgbClr val="000000"/>
              </a:solidFill>
              <a:latin typeface="Arial"/>
            </a:endParaRPr>
          </a:p>
        </p:txBody>
      </p:sp>
      <p:sp>
        <p:nvSpPr>
          <p:cNvPr id="293"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295"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96"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2009 – Copenhagen Accord</a:t>
            </a:r>
            <a:endParaRPr b="0" lang="en-GB" sz="2200" spc="-1" strike="noStrike">
              <a:solidFill>
                <a:srgbClr val="000000"/>
              </a:solidFill>
              <a:latin typeface="Arial"/>
            </a:endParaRPr>
          </a:p>
        </p:txBody>
      </p:sp>
      <p:sp>
        <p:nvSpPr>
          <p:cNvPr id="297"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Drafted by only 5 countries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Not legally binding</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No real targets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Content:</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Endorses</a:t>
            </a:r>
            <a:r>
              <a:rPr b="0" lang="en-US" sz="1800" spc="-1" strike="noStrike">
                <a:solidFill>
                  <a:srgbClr val="000000"/>
                </a:solidFill>
                <a:latin typeface="DejaVu Sans"/>
                <a:ea typeface="DejaVu Sans"/>
              </a:rPr>
              <a:t> the continuation of the Kyoto  Protocol</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emphasise</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our strong political will</a:t>
            </a:r>
            <a:r>
              <a:rPr b="0" i="1" lang="en-US" sz="1800" spc="-1" strike="noStrike">
                <a:solidFill>
                  <a:srgbClr val="000000"/>
                </a:solidFill>
                <a:latin typeface="DejaVu Sans"/>
                <a:ea typeface="DejaVu Sans"/>
              </a:rPr>
              <a:t> to urgently combat climate change in accordance with the principle of common but differentiated responsibilities and respective capabilities”</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We </a:t>
            </a:r>
            <a:r>
              <a:rPr b="1" i="1" lang="en-US" sz="1800" spc="-1" strike="noStrike">
                <a:solidFill>
                  <a:srgbClr val="000000"/>
                </a:solidFill>
                <a:latin typeface="DejaVu Sans"/>
                <a:ea typeface="DejaVu Sans"/>
              </a:rPr>
              <a:t>shall</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recognizing</a:t>
            </a:r>
            <a:r>
              <a:rPr b="0" i="1" lang="en-US" sz="1800" spc="-1" strike="noStrike">
                <a:solidFill>
                  <a:srgbClr val="000000"/>
                </a:solidFill>
                <a:latin typeface="DejaVu Sans"/>
                <a:ea typeface="DejaVu Sans"/>
              </a:rPr>
              <a:t> the scientific view that the increase in global temperature should be below 2 degrees Celsius”</a:t>
            </a:r>
            <a:endParaRPr b="0" lang="en-GB" sz="1800" spc="-1" strike="noStrike">
              <a:solidFill>
                <a:srgbClr val="000000"/>
              </a:solidFill>
              <a:latin typeface="Arial"/>
            </a:endParaRPr>
          </a:p>
        </p:txBody>
      </p:sp>
      <p:sp>
        <p:nvSpPr>
          <p:cNvPr id="298"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(2009) – Copenhagen Accord – https://unfccc.int/resource/docs/2009/cop15/eng/l07.pdf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300"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01"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2015 – Paris Agreement</a:t>
            </a:r>
            <a:endParaRPr b="0" lang="en-GB" sz="2200" spc="-1" strike="noStrike">
              <a:solidFill>
                <a:srgbClr val="000000"/>
              </a:solidFill>
              <a:latin typeface="Arial"/>
            </a:endParaRPr>
          </a:p>
        </p:txBody>
      </p:sp>
      <p:sp>
        <p:nvSpPr>
          <p:cNvPr id="302"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Holding the increase in the global average temperature </a:t>
            </a:r>
            <a:r>
              <a:rPr b="1" i="1" lang="en-US" sz="1800" spc="-1" strike="noStrike">
                <a:solidFill>
                  <a:srgbClr val="ffffff"/>
                </a:solidFill>
                <a:latin typeface="DejaVu Sans"/>
                <a:ea typeface="DejaVu Sans"/>
              </a:rPr>
              <a:t>to well below 2°C</a:t>
            </a:r>
            <a:r>
              <a:rPr b="0" i="1" lang="en-US" sz="1800" spc="-1" strike="noStrike">
                <a:solidFill>
                  <a:srgbClr val="ffffff"/>
                </a:solidFill>
                <a:latin typeface="DejaVu Sans"/>
                <a:ea typeface="DejaVu Sans"/>
              </a:rPr>
              <a:t> above pre-industrial levels </a:t>
            </a:r>
            <a:endParaRPr b="0" lang="en-GB" sz="1800" spc="-1" strike="noStrike">
              <a:solidFill>
                <a:srgbClr val="000000"/>
              </a:solidFill>
              <a:latin typeface="Arial"/>
            </a:endParaRPr>
          </a:p>
          <a:p>
            <a:pPr>
              <a:lnSpc>
                <a:spcPct val="100000"/>
              </a:lnSpc>
              <a:spcBef>
                <a:spcPts val="360"/>
              </a:spcBef>
            </a:pPr>
            <a:r>
              <a:rPr b="1" i="1" lang="en-US" sz="1800" spc="-1" strike="noStrike">
                <a:solidFill>
                  <a:srgbClr val="ffffff"/>
                </a:solidFill>
                <a:latin typeface="DejaVu Sans"/>
                <a:ea typeface="DejaVu Sans"/>
              </a:rPr>
              <a:t>Pursuing efforts to limit the temperature increase to 1.5°C</a:t>
            </a:r>
            <a:r>
              <a:rPr b="0" i="1" lang="en-US" sz="1800" spc="-1" strike="noStrike">
                <a:solidFill>
                  <a:srgbClr val="ffffff"/>
                </a:solidFill>
                <a:latin typeface="DejaVu Sans"/>
                <a:ea typeface="DejaVu Sans"/>
              </a:rPr>
              <a:t> above pre-industrial levels, recognizing that this would significantly reduce the risks and impacts of climate change;</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GB" sz="1800" spc="-1" strike="noStrike">
              <a:solidFill>
                <a:srgbClr val="000000"/>
              </a:solidFill>
              <a:latin typeface="Arial"/>
            </a:endParaRPr>
          </a:p>
        </p:txBody>
      </p:sp>
      <p:sp>
        <p:nvSpPr>
          <p:cNvPr id="303"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305"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06"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2015 – Paris Agreement</a:t>
            </a:r>
            <a:endParaRPr b="0" lang="en-GB" sz="2200" spc="-1" strike="noStrike">
              <a:solidFill>
                <a:srgbClr val="000000"/>
              </a:solidFill>
              <a:latin typeface="Arial"/>
            </a:endParaRPr>
          </a:p>
        </p:txBody>
      </p:sp>
      <p:sp>
        <p:nvSpPr>
          <p:cNvPr id="307"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GB" sz="1800" spc="-1" strike="noStrike">
              <a:solidFill>
                <a:srgbClr val="000000"/>
              </a:solidFill>
              <a:latin typeface="Arial"/>
            </a:endParaRPr>
          </a:p>
          <a:p>
            <a:pPr>
              <a:lnSpc>
                <a:spcPct val="100000"/>
              </a:lnSpc>
              <a:spcBef>
                <a:spcPts val="360"/>
              </a:spcBef>
            </a:pPr>
            <a:r>
              <a:rPr b="1" i="1" lang="en-US" sz="1800" spc="-1" strike="noStrike">
                <a:solidFill>
                  <a:srgbClr val="ffffff"/>
                </a:solidFill>
                <a:latin typeface="DejaVu Sans"/>
                <a:ea typeface="DejaVu Sans"/>
              </a:rPr>
              <a:t>Pursuing efforts to limit the temperature increase to 1.5°C</a:t>
            </a:r>
            <a:r>
              <a:rPr b="0" i="1" lang="en-US" sz="1800" spc="-1" strike="noStrike">
                <a:solidFill>
                  <a:srgbClr val="ffffff"/>
                </a:solidFill>
                <a:latin typeface="DejaVu Sans"/>
                <a:ea typeface="DejaVu Sans"/>
              </a:rPr>
              <a:t> above pre-industrial levels, recognizing that this would significantly reduce the risks and impacts of climate change;</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GB" sz="1800" spc="-1" strike="noStrike">
              <a:solidFill>
                <a:srgbClr val="000000"/>
              </a:solidFill>
              <a:latin typeface="Arial"/>
            </a:endParaRPr>
          </a:p>
        </p:txBody>
      </p:sp>
      <p:sp>
        <p:nvSpPr>
          <p:cNvPr id="308"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310"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11"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2015 – Paris Agreement</a:t>
            </a:r>
            <a:endParaRPr b="0" lang="en-GB" sz="2200" spc="-1" strike="noStrike">
              <a:solidFill>
                <a:srgbClr val="000000"/>
              </a:solidFill>
              <a:latin typeface="Arial"/>
            </a:endParaRPr>
          </a:p>
        </p:txBody>
      </p:sp>
      <p:sp>
        <p:nvSpPr>
          <p:cNvPr id="312"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Increasing the ability to </a:t>
            </a:r>
            <a:r>
              <a:rPr b="1" i="1" lang="en-US" sz="1800" spc="-1" strike="noStrike">
                <a:solidFill>
                  <a:srgbClr val="ffffff"/>
                </a:solidFill>
                <a:latin typeface="DejaVu Sans"/>
                <a:ea typeface="DejaVu Sans"/>
              </a:rPr>
              <a:t>adapt to the adverse impacts of climate change and foster climate resilience and low greenhouse gas emissions development</a:t>
            </a:r>
            <a:r>
              <a:rPr b="0" i="1" lang="en-US" sz="1800" spc="-1" strike="noStrike">
                <a:solidFill>
                  <a:srgbClr val="ffffff"/>
                </a:solidFill>
                <a:latin typeface="DejaVu Sans"/>
                <a:ea typeface="DejaVu Sans"/>
              </a:rPr>
              <a:t>, in a manner that does not threaten food production; and</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GB" sz="1800" spc="-1" strike="noStrike">
              <a:solidFill>
                <a:srgbClr val="000000"/>
              </a:solidFill>
              <a:latin typeface="Arial"/>
            </a:endParaRPr>
          </a:p>
        </p:txBody>
      </p:sp>
      <p:sp>
        <p:nvSpPr>
          <p:cNvPr id="313"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315"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16"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2015 – Paris Agreement</a:t>
            </a:r>
            <a:endParaRPr b="0" lang="en-GB" sz="2200" spc="-1" strike="noStrike">
              <a:solidFill>
                <a:srgbClr val="000000"/>
              </a:solidFill>
              <a:latin typeface="Arial"/>
            </a:endParaRPr>
          </a:p>
        </p:txBody>
      </p:sp>
      <p:sp>
        <p:nvSpPr>
          <p:cNvPr id="317"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Increasing the ability to </a:t>
            </a:r>
            <a:r>
              <a:rPr b="1" i="1" lang="en-US" sz="1800" spc="-1" strike="noStrike">
                <a:solidFill>
                  <a:srgbClr val="000000"/>
                </a:solidFill>
                <a:latin typeface="DejaVu Sans"/>
                <a:ea typeface="DejaVu Sans"/>
              </a:rPr>
              <a:t>adapt to the adverse impacts of climate change and foster climate resilience and low greenhouse gas emissions development</a:t>
            </a:r>
            <a:r>
              <a:rPr b="0" i="1" lang="en-US" sz="1800" spc="-1" strike="noStrike">
                <a:solidFill>
                  <a:srgbClr val="000000"/>
                </a:solidFill>
                <a:latin typeface="DejaVu Sans"/>
                <a:ea typeface="DejaVu Sans"/>
              </a:rPr>
              <a:t>, in a manner that does not threaten food production; and</a:t>
            </a: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Making</a:t>
            </a:r>
            <a:r>
              <a:rPr b="1" i="1" lang="en-US" sz="1800" spc="-1" strike="noStrike">
                <a:solidFill>
                  <a:srgbClr val="ffffff"/>
                </a:solidFill>
                <a:latin typeface="DejaVu Sans"/>
                <a:ea typeface="DejaVu Sans"/>
              </a:rPr>
              <a:t> finance flows</a:t>
            </a:r>
            <a:r>
              <a:rPr b="0" i="1" lang="en-US" sz="1800" spc="-1" strike="noStrike">
                <a:solidFill>
                  <a:srgbClr val="ffffff"/>
                </a:solidFill>
                <a:latin typeface="DejaVu Sans"/>
                <a:ea typeface="DejaVu Sans"/>
              </a:rPr>
              <a:t> consistent with a pathway towards low greenhouse gas emissions and climate-resilient development.</a:t>
            </a:r>
            <a:endParaRPr b="0" lang="en-GB" sz="1800" spc="-1" strike="noStrike">
              <a:solidFill>
                <a:srgbClr val="000000"/>
              </a:solidFill>
              <a:latin typeface="Arial"/>
            </a:endParaRPr>
          </a:p>
        </p:txBody>
      </p:sp>
      <p:sp>
        <p:nvSpPr>
          <p:cNvPr id="318"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320"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21"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2015 – Paris Agreement</a:t>
            </a:r>
            <a:endParaRPr b="0" lang="en-GB" sz="2200" spc="-1" strike="noStrike">
              <a:solidFill>
                <a:srgbClr val="000000"/>
              </a:solidFill>
              <a:latin typeface="Arial"/>
            </a:endParaRPr>
          </a:p>
        </p:txBody>
      </p:sp>
      <p:sp>
        <p:nvSpPr>
          <p:cNvPr id="322"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Reach global peaking of greenhouse gas emissions </a:t>
            </a:r>
            <a:r>
              <a:rPr b="1" i="1" lang="en-US" sz="1800" spc="-1" strike="noStrike">
                <a:solidFill>
                  <a:srgbClr val="000000"/>
                </a:solidFill>
                <a:latin typeface="DejaVu Sans"/>
                <a:ea typeface="DejaVu Sans"/>
              </a:rPr>
              <a:t>as soon as possible</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Holding the increase in the global average temperature </a:t>
            </a:r>
            <a:r>
              <a:rPr b="1" i="1" lang="en-US" sz="1800" spc="-1" strike="noStrike">
                <a:solidFill>
                  <a:srgbClr val="000000"/>
                </a:solidFill>
                <a:latin typeface="DejaVu Sans"/>
                <a:ea typeface="DejaVu Sans"/>
              </a:rPr>
              <a:t>to well below 2°C</a:t>
            </a:r>
            <a:r>
              <a:rPr b="0" i="1" lang="en-US" sz="1800" spc="-1" strike="noStrike">
                <a:solidFill>
                  <a:srgbClr val="000000"/>
                </a:solidFill>
                <a:latin typeface="DejaVu Sans"/>
                <a:ea typeface="DejaVu Sans"/>
              </a:rPr>
              <a:t> above pre-industrial levels </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Pursuing efforts to limit the temperature increase to 1.5°C</a:t>
            </a:r>
            <a:r>
              <a:rPr b="0" i="1" lang="en-US" sz="1800" spc="-1" strike="noStrike">
                <a:solidFill>
                  <a:srgbClr val="000000"/>
                </a:solidFill>
                <a:latin typeface="DejaVu Sans"/>
                <a:ea typeface="DejaVu Sans"/>
              </a:rPr>
              <a:t> above pre-industrial levels, recognizing that this would significantly reduce the risks and impacts of climate change;</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Increasing the ability to </a:t>
            </a:r>
            <a:r>
              <a:rPr b="1" i="1" lang="en-US" sz="1800" spc="-1" strike="noStrike">
                <a:solidFill>
                  <a:srgbClr val="000000"/>
                </a:solidFill>
                <a:latin typeface="DejaVu Sans"/>
                <a:ea typeface="DejaVu Sans"/>
              </a:rPr>
              <a:t>adapt to the adverse impacts of climate change and foster climate resilience and low greenhouse gas emissions development</a:t>
            </a:r>
            <a:r>
              <a:rPr b="0" i="1" lang="en-US" sz="1800" spc="-1" strike="noStrike">
                <a:solidFill>
                  <a:srgbClr val="000000"/>
                </a:solidFill>
                <a:latin typeface="DejaVu Sans"/>
                <a:ea typeface="DejaVu Sans"/>
              </a:rPr>
              <a:t>, in a manner that does not threaten food production; and</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Making</a:t>
            </a:r>
            <a:r>
              <a:rPr b="1" i="1" lang="en-US" sz="1800" spc="-1" strike="noStrike">
                <a:solidFill>
                  <a:srgbClr val="000000"/>
                </a:solidFill>
                <a:latin typeface="DejaVu Sans"/>
                <a:ea typeface="DejaVu Sans"/>
              </a:rPr>
              <a:t> finance flows</a:t>
            </a:r>
            <a:r>
              <a:rPr b="0" i="1" lang="en-US" sz="1800" spc="-1" strike="noStrike">
                <a:solidFill>
                  <a:srgbClr val="000000"/>
                </a:solidFill>
                <a:latin typeface="DejaVu Sans"/>
                <a:ea typeface="DejaVu Sans"/>
              </a:rPr>
              <a:t> consistent with a pathway towards low greenhouse gas emissions and climate-resilient development.</a:t>
            </a:r>
            <a:endParaRPr b="0" lang="en-GB" sz="1800" spc="-1" strike="noStrike">
              <a:solidFill>
                <a:srgbClr val="000000"/>
              </a:solidFill>
              <a:latin typeface="Arial"/>
            </a:endParaRPr>
          </a:p>
        </p:txBody>
      </p:sp>
      <p:sp>
        <p:nvSpPr>
          <p:cNvPr id="323"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(2015) – Paris Agreement – https://unfccc.int/sites/default/files/english_paris_agreement.pdf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325"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26"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2021 – Glasgow Climate Pact</a:t>
            </a:r>
            <a:endParaRPr b="0" lang="en-GB" sz="2200" spc="-1" strike="noStrike">
              <a:solidFill>
                <a:srgbClr val="000000"/>
              </a:solidFill>
              <a:latin typeface="Arial"/>
            </a:endParaRPr>
          </a:p>
        </p:txBody>
      </p:sp>
      <p:sp>
        <p:nvSpPr>
          <p:cNvPr id="327"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i="1" lang="en-US" sz="1800" spc="-1" strike="noStrike">
                <a:solidFill>
                  <a:srgbClr val="ffffff"/>
                </a:solidFill>
                <a:latin typeface="DejaVu Sans"/>
                <a:ea typeface="DejaVu Sans"/>
              </a:rPr>
              <a:t>Including accelerating efforts </a:t>
            </a:r>
            <a:r>
              <a:rPr b="1" i="1" lang="en-US" sz="1800" spc="-1" strike="noStrike">
                <a:solidFill>
                  <a:srgbClr val="ffffff"/>
                </a:solidFill>
                <a:latin typeface="DejaVu Sans"/>
                <a:ea typeface="DejaVu Sans"/>
              </a:rPr>
              <a:t>towards the phase-out of unabated coal</a:t>
            </a:r>
            <a:r>
              <a:rPr b="0" i="1" lang="en-US" sz="1800" spc="-1" strike="noStrike">
                <a:solidFill>
                  <a:srgbClr val="ffffff"/>
                </a:solidFill>
                <a:latin typeface="DejaVu Sans"/>
                <a:ea typeface="DejaVu Sans"/>
              </a:rPr>
              <a:t> power and inefficient fossil fuel subsidies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1" i="1" lang="en-US" sz="1800" spc="-1" strike="noStrike">
                <a:solidFill>
                  <a:srgbClr val="ffffff"/>
                </a:solidFill>
                <a:latin typeface="DejaVu Sans"/>
                <a:ea typeface="DejaVu Sans"/>
              </a:rPr>
              <a:t>Urges developed country</a:t>
            </a:r>
            <a:r>
              <a:rPr b="0" i="1" lang="en-US" sz="1800" spc="-1" strike="noStrike">
                <a:solidFill>
                  <a:srgbClr val="ffffff"/>
                </a:solidFill>
                <a:latin typeface="DejaVu Sans"/>
                <a:ea typeface="DejaVu Sans"/>
              </a:rPr>
              <a:t> Parties to provide enhanced </a:t>
            </a:r>
            <a:r>
              <a:rPr b="1" i="1" lang="en-US" sz="1800" spc="-1" strike="noStrike">
                <a:solidFill>
                  <a:srgbClr val="ffffff"/>
                </a:solidFill>
                <a:latin typeface="DejaVu Sans"/>
                <a:ea typeface="DejaVu Sans"/>
              </a:rPr>
              <a:t>support, including through financial resource</a:t>
            </a:r>
            <a:r>
              <a:rPr b="0" i="1" lang="en-US" sz="1800" spc="-1" strike="noStrike">
                <a:solidFill>
                  <a:srgbClr val="ffffff"/>
                </a:solidFill>
                <a:latin typeface="DejaVu Sans"/>
                <a:ea typeface="DejaVu Sans"/>
              </a:rPr>
              <a:t>s, technology transfer and capacity-building, to assist developing country</a:t>
            </a:r>
            <a:endParaRPr b="0" lang="en-GB" sz="1800" spc="-1" strike="noStrike">
              <a:solidFill>
                <a:srgbClr val="000000"/>
              </a:solidFill>
              <a:latin typeface="Arial"/>
            </a:endParaRPr>
          </a:p>
        </p:txBody>
      </p:sp>
      <p:sp>
        <p:nvSpPr>
          <p:cNvPr id="328"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E03 – Household Waste</a:t>
            </a:r>
            <a:endParaRPr b="0" lang="en-GB" sz="2400" spc="-1" strike="noStrike">
              <a:solidFill>
                <a:srgbClr val="000000"/>
              </a:solidFill>
              <a:latin typeface="Arial"/>
            </a:endParaRPr>
          </a:p>
        </p:txBody>
      </p:sp>
      <p:sp>
        <p:nvSpPr>
          <p:cNvPr id="107"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GB" sz="2200" spc="-1" strike="noStrike">
              <a:solidFill>
                <a:srgbClr val="000000"/>
              </a:solidFill>
              <a:latin typeface="Arial"/>
            </a:endParaRPr>
          </a:p>
        </p:txBody>
      </p:sp>
      <p:pic>
        <p:nvPicPr>
          <p:cNvPr id="108" name="" descr=""/>
          <p:cNvPicPr/>
          <p:nvPr/>
        </p:nvPicPr>
        <p:blipFill>
          <a:blip r:embed="rId1"/>
          <a:stretch/>
        </p:blipFill>
        <p:spPr>
          <a:xfrm>
            <a:off x="2340000" y="1440000"/>
            <a:ext cx="6486480" cy="510444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330"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1"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2021 – Glasgow Climate Pact</a:t>
            </a:r>
            <a:endParaRPr b="0" lang="en-GB" sz="2200" spc="-1" strike="noStrike">
              <a:solidFill>
                <a:srgbClr val="000000"/>
              </a:solidFill>
              <a:latin typeface="Arial"/>
            </a:endParaRPr>
          </a:p>
        </p:txBody>
      </p:sp>
      <p:sp>
        <p:nvSpPr>
          <p:cNvPr id="332"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Including accelerating efforts </a:t>
            </a:r>
            <a:r>
              <a:rPr b="1" i="1" lang="en-US" sz="1800" spc="-1" strike="noStrike">
                <a:solidFill>
                  <a:srgbClr val="000000"/>
                </a:solidFill>
                <a:latin typeface="DejaVu Sans"/>
                <a:ea typeface="DejaVu Sans"/>
              </a:rPr>
              <a:t>towards the phase-out of unabated coal</a:t>
            </a:r>
            <a:r>
              <a:rPr b="0" i="1" lang="en-US" sz="1800" spc="-1" strike="noStrike">
                <a:solidFill>
                  <a:srgbClr val="000000"/>
                </a:solidFill>
                <a:latin typeface="DejaVu Sans"/>
                <a:ea typeface="DejaVu Sans"/>
              </a:rPr>
              <a:t> power and inefficient fossil fuel subsidies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1" i="1" lang="en-US" sz="1800" spc="-1" strike="noStrike">
                <a:solidFill>
                  <a:srgbClr val="ffffff"/>
                </a:solidFill>
                <a:latin typeface="DejaVu Sans"/>
                <a:ea typeface="DejaVu Sans"/>
              </a:rPr>
              <a:t>Urges developed country</a:t>
            </a:r>
            <a:r>
              <a:rPr b="0" i="1" lang="en-US" sz="1800" spc="-1" strike="noStrike">
                <a:solidFill>
                  <a:srgbClr val="ffffff"/>
                </a:solidFill>
                <a:latin typeface="DejaVu Sans"/>
                <a:ea typeface="DejaVu Sans"/>
              </a:rPr>
              <a:t> Parties to provide enhanced </a:t>
            </a:r>
            <a:r>
              <a:rPr b="1" i="1" lang="en-US" sz="1800" spc="-1" strike="noStrike">
                <a:solidFill>
                  <a:srgbClr val="ffffff"/>
                </a:solidFill>
                <a:latin typeface="DejaVu Sans"/>
                <a:ea typeface="DejaVu Sans"/>
              </a:rPr>
              <a:t>support, including through financial resource</a:t>
            </a:r>
            <a:r>
              <a:rPr b="0" i="1" lang="en-US" sz="1800" spc="-1" strike="noStrike">
                <a:solidFill>
                  <a:srgbClr val="ffffff"/>
                </a:solidFill>
                <a:latin typeface="DejaVu Sans"/>
                <a:ea typeface="DejaVu Sans"/>
              </a:rPr>
              <a:t>s, technology transfer and capacity-building, to assist developing country</a:t>
            </a:r>
            <a:endParaRPr b="0" lang="en-GB" sz="1800" spc="-1" strike="noStrike">
              <a:solidFill>
                <a:srgbClr val="000000"/>
              </a:solidFill>
              <a:latin typeface="Arial"/>
            </a:endParaRPr>
          </a:p>
        </p:txBody>
      </p:sp>
      <p:sp>
        <p:nvSpPr>
          <p:cNvPr id="333"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335"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6"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2021 – Glasgow Climate Pact</a:t>
            </a:r>
            <a:endParaRPr b="0" lang="en-GB" sz="2200" spc="-1" strike="noStrike">
              <a:solidFill>
                <a:srgbClr val="000000"/>
              </a:solidFill>
              <a:latin typeface="Arial"/>
            </a:endParaRPr>
          </a:p>
        </p:txBody>
      </p:sp>
      <p:sp>
        <p:nvSpPr>
          <p:cNvPr id="337"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Reaffirms</a:t>
            </a:r>
            <a:r>
              <a:rPr b="0" i="1" lang="en-US" sz="1800" spc="-1" strike="noStrike">
                <a:solidFill>
                  <a:srgbClr val="000000"/>
                </a:solidFill>
                <a:latin typeface="DejaVu Sans"/>
                <a:ea typeface="DejaVu Sans"/>
              </a:rPr>
              <a:t> the Paris Agreement temperature goal of holding the increase in the global average </a:t>
            </a:r>
            <a:r>
              <a:rPr b="1" i="1" lang="en-US" sz="1800" spc="-1" strike="noStrike">
                <a:solidFill>
                  <a:srgbClr val="000000"/>
                </a:solidFill>
                <a:latin typeface="DejaVu Sans"/>
                <a:ea typeface="DejaVu Sans"/>
              </a:rPr>
              <a:t>temperature to well below 2 °C</a:t>
            </a:r>
            <a:r>
              <a:rPr b="0" i="1" lang="en-US" sz="1800" spc="-1" strike="noStrike">
                <a:solidFill>
                  <a:srgbClr val="000000"/>
                </a:solidFill>
                <a:latin typeface="DejaVu Sans"/>
                <a:ea typeface="DejaVu Sans"/>
              </a:rPr>
              <a:t> above pre-industrial levels and pursuing efforts to limit the temperature increase to 1.5 °C above pre-industrial levels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i="1" lang="en-US" sz="1800" spc="-1" strike="noStrike">
                <a:solidFill>
                  <a:srgbClr val="000000"/>
                </a:solidFill>
                <a:latin typeface="DejaVu Sans"/>
                <a:ea typeface="DejaVu Sans"/>
              </a:rPr>
              <a:t>Including accelerating efforts </a:t>
            </a:r>
            <a:r>
              <a:rPr b="1" i="1" lang="en-US" sz="1800" spc="-1" strike="noStrike">
                <a:solidFill>
                  <a:srgbClr val="000000"/>
                </a:solidFill>
                <a:latin typeface="DejaVu Sans"/>
                <a:ea typeface="DejaVu Sans"/>
              </a:rPr>
              <a:t>towards the phase-out of unabated coal</a:t>
            </a:r>
            <a:r>
              <a:rPr b="0" i="1" lang="en-US" sz="1800" spc="-1" strike="noStrike">
                <a:solidFill>
                  <a:srgbClr val="000000"/>
                </a:solidFill>
                <a:latin typeface="DejaVu Sans"/>
                <a:ea typeface="DejaVu Sans"/>
              </a:rPr>
              <a:t> power and inefficient fossil fuel subsidies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1" i="1" lang="en-US" sz="1800" spc="-1" strike="noStrike">
                <a:solidFill>
                  <a:srgbClr val="000000"/>
                </a:solidFill>
                <a:latin typeface="DejaVu Sans"/>
                <a:ea typeface="DejaVu Sans"/>
              </a:rPr>
              <a:t>Urges developed country</a:t>
            </a:r>
            <a:r>
              <a:rPr b="0" i="1" lang="en-US" sz="1800" spc="-1" strike="noStrike">
                <a:solidFill>
                  <a:srgbClr val="000000"/>
                </a:solidFill>
                <a:latin typeface="DejaVu Sans"/>
                <a:ea typeface="DejaVu Sans"/>
              </a:rPr>
              <a:t> Parties to provide enhanced </a:t>
            </a:r>
            <a:r>
              <a:rPr b="1" i="1" lang="en-US" sz="1800" spc="-1" strike="noStrike">
                <a:solidFill>
                  <a:srgbClr val="000000"/>
                </a:solidFill>
                <a:latin typeface="DejaVu Sans"/>
                <a:ea typeface="DejaVu Sans"/>
              </a:rPr>
              <a:t>support, including through financial resource</a:t>
            </a:r>
            <a:r>
              <a:rPr b="0" i="1" lang="en-US" sz="1800" spc="-1" strike="noStrike">
                <a:solidFill>
                  <a:srgbClr val="000000"/>
                </a:solidFill>
                <a:latin typeface="DejaVu Sans"/>
                <a:ea typeface="DejaVu Sans"/>
              </a:rPr>
              <a:t>s, technology transfer and capacity-building, to assist developing country</a:t>
            </a:r>
            <a:endParaRPr b="0" lang="en-GB" sz="1800" spc="-1" strike="noStrike">
              <a:solidFill>
                <a:srgbClr val="000000"/>
              </a:solidFill>
              <a:latin typeface="Arial"/>
            </a:endParaRPr>
          </a:p>
        </p:txBody>
      </p:sp>
      <p:sp>
        <p:nvSpPr>
          <p:cNvPr id="338"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340"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41"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2021 – Glasgow Climate Pact</a:t>
            </a:r>
            <a:endParaRPr b="0" lang="en-GB" sz="2200" spc="-1" strike="noStrike">
              <a:solidFill>
                <a:srgbClr val="000000"/>
              </a:solidFill>
              <a:latin typeface="Arial"/>
            </a:endParaRPr>
          </a:p>
        </p:txBody>
      </p:sp>
      <p:sp>
        <p:nvSpPr>
          <p:cNvPr id="342" name="CustomShape 4"/>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140 countries pledged to reach net-zero emissions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countries pledged to reverse deforestation by 2030</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40+ countries pledged to move away from coal</a:t>
            </a:r>
            <a:endParaRPr b="0" lang="en-GB" sz="1800" spc="-1" strike="noStrike">
              <a:solidFill>
                <a:srgbClr val="000000"/>
              </a:solidFill>
              <a:latin typeface="Arial"/>
            </a:endParaRPr>
          </a:p>
        </p:txBody>
      </p:sp>
      <p:sp>
        <p:nvSpPr>
          <p:cNvPr id="343"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(2021) – Glasgow Climate Pact – https://unfccc.int/sites/default/files/resource/cma2021_L16_adv.pdf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4"/>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345" name="CustomShape 15"/>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46" name="CustomShape 16"/>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2022/23 – COP27/28 (United Nations Climate Change Conference)</a:t>
            </a:r>
            <a:endParaRPr b="0" lang="en-GB" sz="2200" spc="-1" strike="noStrike">
              <a:solidFill>
                <a:srgbClr val="000000"/>
              </a:solidFill>
              <a:latin typeface="Arial"/>
            </a:endParaRPr>
          </a:p>
        </p:txBody>
      </p:sp>
      <p:sp>
        <p:nvSpPr>
          <p:cNvPr id="347" name="CustomShape 17"/>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COP27 in Sharm el-Sheikh, Egypt</a:t>
            </a:r>
            <a:endParaRPr b="0" lang="en-GB" sz="1800" spc="-1" strike="noStrike">
              <a:solidFill>
                <a:srgbClr val="000000"/>
              </a:solidFill>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relevant results</a:t>
            </a:r>
            <a:endParaRPr b="0" lang="en-GB" sz="1800" spc="-1" strike="noStrike">
              <a:solidFill>
                <a:srgbClr val="000000"/>
              </a:solidFill>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But, more than 600 fossil fuels lobbyists registered to attend</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ffffff"/>
                </a:solidFill>
                <a:latin typeface="DejaVu Sans"/>
                <a:ea typeface="DejaVu Sans"/>
              </a:rPr>
              <a:t>COP28 in Dubai</a:t>
            </a:r>
            <a:endParaRPr b="0" lang="en-GB" sz="1800" spc="-1" strike="noStrike">
              <a:solidFill>
                <a:srgbClr val="000000"/>
              </a:solidFill>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ffffff"/>
                </a:solidFill>
                <a:latin typeface="DejaVu Sans"/>
                <a:ea typeface="DejaVu Sans"/>
              </a:rPr>
              <a:t>Designated president for COP28: Sultan Al Jaber → CEO of Abu Dhabi National Oil Company</a:t>
            </a:r>
            <a:endParaRPr b="0" lang="en-GB" sz="1800" spc="-1" strike="noStrike">
              <a:solidFill>
                <a:srgbClr val="000000"/>
              </a:solidFill>
              <a:latin typeface="Arial"/>
            </a:endParaRPr>
          </a:p>
        </p:txBody>
      </p:sp>
      <p:sp>
        <p:nvSpPr>
          <p:cNvPr id="348" name="CustomShape 22"/>
          <p:cNvSpPr/>
          <p:nvPr/>
        </p:nvSpPr>
        <p:spPr>
          <a:xfrm>
            <a:off x="263520" y="6411600"/>
            <a:ext cx="10158480" cy="227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Ruth Michaelson | The Guardian (2022) – https://www.theguardian.com/environment/2022/nov/10/big-rise-in-number-of-fossil-fuel-lobbyists-at-cop27-climate-summit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23"/>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History of Actions on Climate Change </a:t>
            </a:r>
            <a:endParaRPr b="0" lang="en-GB" sz="2400" spc="-1" strike="noStrike">
              <a:solidFill>
                <a:srgbClr val="000000"/>
              </a:solidFill>
              <a:latin typeface="Arial"/>
            </a:endParaRPr>
          </a:p>
        </p:txBody>
      </p:sp>
      <p:sp>
        <p:nvSpPr>
          <p:cNvPr id="350" name="CustomShape 24"/>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51" name="CustomShape 25"/>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2022/23 – COP27/28 (United Nations Climate Change Conference)</a:t>
            </a:r>
            <a:endParaRPr b="0" lang="en-GB" sz="2200" spc="-1" strike="noStrike">
              <a:solidFill>
                <a:srgbClr val="000000"/>
              </a:solidFill>
              <a:latin typeface="Arial"/>
            </a:endParaRPr>
          </a:p>
        </p:txBody>
      </p:sp>
      <p:sp>
        <p:nvSpPr>
          <p:cNvPr id="352" name="CustomShape 26"/>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COP27 in Sharm el-Sheikh, Egypt</a:t>
            </a:r>
            <a:endParaRPr b="0" lang="en-GB" sz="1800" spc="-1" strike="noStrike">
              <a:solidFill>
                <a:srgbClr val="000000"/>
              </a:solidFill>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relevant results</a:t>
            </a:r>
            <a:endParaRPr b="0" lang="en-GB" sz="1800" spc="-1" strike="noStrike">
              <a:solidFill>
                <a:srgbClr val="000000"/>
              </a:solidFill>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But, more than 600 fossil fuels lobbyists registered to attend</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COP28 in Dubai</a:t>
            </a:r>
            <a:endParaRPr b="0" lang="en-GB" sz="1800" spc="-1" strike="noStrike">
              <a:solidFill>
                <a:srgbClr val="000000"/>
              </a:solidFill>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Designated president for COP28: Sultan Al Jaber → CEO of Abu Dhabi National Oil Company</a:t>
            </a:r>
            <a:endParaRPr b="0" lang="en-GB" sz="1800" spc="-1" strike="noStrike">
              <a:solidFill>
                <a:srgbClr val="000000"/>
              </a:solidFill>
              <a:latin typeface="Arial"/>
            </a:endParaRPr>
          </a:p>
        </p:txBody>
      </p:sp>
      <p:sp>
        <p:nvSpPr>
          <p:cNvPr id="353" name="CustomShape 27"/>
          <p:cNvSpPr/>
          <p:nvPr/>
        </p:nvSpPr>
        <p:spPr>
          <a:xfrm>
            <a:off x="263520" y="6411600"/>
            <a:ext cx="10158480" cy="227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Ruth Michaelson | The Guardian (2022) – https://www.theguardian.com/environment/2022/nov/10/big-rise-in-number-of-fossil-fuel-lobbyists-at-cop27-climate-summit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to expect of COP28?</a:t>
            </a:r>
            <a:endParaRPr b="0" lang="en-GB" sz="2400" spc="-1" strike="noStrike">
              <a:solidFill>
                <a:srgbClr val="000000"/>
              </a:solidFill>
              <a:latin typeface="Arial"/>
            </a:endParaRPr>
          </a:p>
        </p:txBody>
      </p:sp>
      <p:sp>
        <p:nvSpPr>
          <p:cNvPr id="355" name="CustomShape 2"/>
          <p:cNvSpPr/>
          <p:nvPr/>
        </p:nvSpPr>
        <p:spPr>
          <a:xfrm>
            <a:off x="428400" y="1148040"/>
            <a:ext cx="10353240" cy="4939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56" name="CustomShape 3"/>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Bla, </a:t>
            </a:r>
            <a:r>
              <a:rPr b="0" lang="en-US" sz="1800" spc="-1" strike="noStrike">
                <a:solidFill>
                  <a:srgbClr val="000000"/>
                </a:solidFill>
                <a:latin typeface="DejaVu Sans"/>
                <a:ea typeface="DejaVu Sans"/>
              </a:rPr>
              <a:t>bla bla </a:t>
            </a:r>
            <a:r>
              <a:rPr b="0" lang="en-US" sz="1800" spc="-1" strike="noStrike">
                <a:solidFill>
                  <a:srgbClr val="000000"/>
                </a:solidFill>
                <a:latin typeface="DejaVu Sans"/>
                <a:ea typeface="DejaVu Sans"/>
              </a:rPr>
              <a:t>–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Activism</a:t>
            </a:r>
            <a:endParaRPr b="0" lang="en-GB" sz="3000" spc="-1" strike="noStrike">
              <a:solidFill>
                <a:srgbClr val="000000"/>
              </a:solidFill>
              <a:latin typeface="Arial"/>
            </a:endParaRPr>
          </a:p>
        </p:txBody>
      </p:sp>
      <p:sp>
        <p:nvSpPr>
          <p:cNvPr id="358" name="CustomShape 2"/>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360" name="CustomShape 2"/>
          <p:cNvSpPr/>
          <p:nvPr/>
        </p:nvSpPr>
        <p:spPr>
          <a:xfrm>
            <a:off x="42840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Types of Political Protest</a:t>
            </a:r>
            <a:endParaRPr b="0" lang="en-GB" sz="2200" spc="-1" strike="noStrike">
              <a:solidFill>
                <a:srgbClr val="000000"/>
              </a:solidFill>
              <a:latin typeface="Arial"/>
            </a:endParaRPr>
          </a:p>
        </p:txBody>
      </p:sp>
      <p:sp>
        <p:nvSpPr>
          <p:cNvPr id="361" name="CustomShape 3"/>
          <p:cNvSpPr/>
          <p:nvPr/>
        </p:nvSpPr>
        <p:spPr>
          <a:xfrm>
            <a:off x="262080" y="6351480"/>
            <a:ext cx="10884960" cy="656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A framework for explaining social movements. Dino Bozonelos, Julia Wendt, Charlotte Lee, Jessica Scarffe, Masahiro Omae, Josh Franco, Byran Martin, &amp; Stefan Veldhuis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 https://socialsci.libretexts.org/Courses/Mizzou_Academy/AP_Comparative_Government_and_Politics/09%3A_Collective_Action_and_Social_Movements/9.03%3A_A_framework_for_explaining_social_movements</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 </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62" name="CustomShape 4"/>
          <p:cNvSpPr/>
          <p:nvPr/>
        </p:nvSpPr>
        <p:spPr>
          <a:xfrm>
            <a:off x="335520" y="1870200"/>
            <a:ext cx="10737720" cy="44236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a typeface="DejaVu Sans"/>
            </a:endParaRPr>
          </a:p>
        </p:txBody>
      </p:sp>
      <p:pic>
        <p:nvPicPr>
          <p:cNvPr id="363" name="Grafik 2" descr=""/>
          <p:cNvPicPr/>
          <p:nvPr/>
        </p:nvPicPr>
        <p:blipFill>
          <a:blip r:embed="rId2"/>
          <a:stretch/>
        </p:blipFill>
        <p:spPr>
          <a:xfrm>
            <a:off x="812160" y="1959120"/>
            <a:ext cx="9258120" cy="398736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365" name="CustomShape 2"/>
          <p:cNvSpPr/>
          <p:nvPr/>
        </p:nvSpPr>
        <p:spPr>
          <a:xfrm>
            <a:off x="42840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Fridays for Future </a:t>
            </a:r>
            <a:endParaRPr b="0" lang="en-GB" sz="2200" spc="-1" strike="noStrike">
              <a:solidFill>
                <a:srgbClr val="000000"/>
              </a:solidFill>
              <a:latin typeface="Arial"/>
            </a:endParaRPr>
          </a:p>
        </p:txBody>
      </p:sp>
      <p:pic>
        <p:nvPicPr>
          <p:cNvPr id="366" name="Grafik 267" descr=""/>
          <p:cNvPicPr/>
          <p:nvPr/>
        </p:nvPicPr>
        <p:blipFill>
          <a:blip r:embed="rId1"/>
          <a:stretch/>
        </p:blipFill>
        <p:spPr>
          <a:xfrm>
            <a:off x="2169720" y="1737360"/>
            <a:ext cx="6242040" cy="4641120"/>
          </a:xfrm>
          <a:prstGeom prst="rect">
            <a:avLst/>
          </a:prstGeom>
          <a:ln w="0">
            <a:noFill/>
          </a:ln>
        </p:spPr>
      </p:pic>
      <p:sp>
        <p:nvSpPr>
          <p:cNvPr id="367" name="CustomShape 3"/>
          <p:cNvSpPr/>
          <p:nvPr/>
        </p:nvSpPr>
        <p:spPr>
          <a:xfrm>
            <a:off x="270000" y="6447600"/>
            <a:ext cx="10884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Frankie Fouganthin (2019) – https://commons.wikimedia.org/wiki/File:Greta_Thunberg_in_School_strike_for_the_climate.jpg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pic>
        <p:nvPicPr>
          <p:cNvPr id="369" name="Grafik 270" descr=""/>
          <p:cNvPicPr/>
          <p:nvPr/>
        </p:nvPicPr>
        <p:blipFill>
          <a:blip r:embed="rId1"/>
          <a:stretch/>
        </p:blipFill>
        <p:spPr>
          <a:xfrm>
            <a:off x="711720" y="1645920"/>
            <a:ext cx="4312440" cy="4682520"/>
          </a:xfrm>
          <a:prstGeom prst="rect">
            <a:avLst/>
          </a:prstGeom>
          <a:ln w="0">
            <a:noFill/>
          </a:ln>
        </p:spPr>
      </p:pic>
      <p:sp>
        <p:nvSpPr>
          <p:cNvPr id="370" name="CustomShape 2"/>
          <p:cNvSpPr/>
          <p:nvPr/>
        </p:nvSpPr>
        <p:spPr>
          <a:xfrm>
            <a:off x="263520" y="6411600"/>
            <a:ext cx="7776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371" name="CustomShape 3"/>
          <p:cNvSpPr/>
          <p:nvPr/>
        </p:nvSpPr>
        <p:spPr>
          <a:xfrm>
            <a:off x="6310800" y="1875960"/>
            <a:ext cx="3742560" cy="29196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372" name="CustomShape 4"/>
          <p:cNvSpPr/>
          <p:nvPr/>
        </p:nvSpPr>
        <p:spPr>
          <a:xfrm>
            <a:off x="42840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Extinction Rebellion (XR)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E03 – Household Waste</a:t>
            </a:r>
            <a:endParaRPr b="0" lang="en-GB" sz="2400" spc="-1" strike="noStrike">
              <a:solidFill>
                <a:srgbClr val="000000"/>
              </a:solidFill>
              <a:latin typeface="Arial"/>
            </a:endParaRPr>
          </a:p>
        </p:txBody>
      </p:sp>
      <p:sp>
        <p:nvSpPr>
          <p:cNvPr id="110"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Tips for Zero Waste Living – How a Family of 5 Makes Almost No Waste! | Life With Less Waste</a:t>
            </a:r>
            <a:r>
              <a:rPr b="0" lang="en-US" sz="1800" spc="-1" strike="noStrike">
                <a:solidFill>
                  <a:srgbClr val="000000"/>
                </a:solidFill>
                <a:latin typeface="DejaVu Sans"/>
                <a:ea typeface="DejaVu Sans"/>
              </a:rPr>
              <a:t>” by Happen Films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How long did the family of 5 (all of them together) manage to squeeze all their trash into a jar?</a:t>
            </a:r>
            <a:endParaRPr b="0" lang="en-GB" sz="1800" spc="-1" strike="noStrike">
              <a:solidFill>
                <a:srgbClr val="000000"/>
              </a:solidFill>
              <a:latin typeface="Arial"/>
            </a:endParaRPr>
          </a:p>
        </p:txBody>
      </p:sp>
      <p:sp>
        <p:nvSpPr>
          <p:cNvPr id="111"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374" name="CustomShape 2"/>
          <p:cNvSpPr/>
          <p:nvPr/>
        </p:nvSpPr>
        <p:spPr>
          <a:xfrm>
            <a:off x="42840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Extinction Rebellion (XR) </a:t>
            </a:r>
            <a:endParaRPr b="0" lang="en-GB" sz="2200" spc="-1" strike="noStrike">
              <a:solidFill>
                <a:srgbClr val="000000"/>
              </a:solidFill>
              <a:latin typeface="Arial"/>
            </a:endParaRPr>
          </a:p>
        </p:txBody>
      </p:sp>
      <p:sp>
        <p:nvSpPr>
          <p:cNvPr id="375" name="CustomShape 3"/>
          <p:cNvSpPr/>
          <p:nvPr/>
        </p:nvSpPr>
        <p:spPr>
          <a:xfrm>
            <a:off x="270000" y="6447600"/>
            <a:ext cx="10884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Vladimir Morozov (2019) – https://xrbristol.org.uk/2020/04/17/blog-xr-has-sticking-power/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76" name="Grafik 277" descr=""/>
          <p:cNvPicPr/>
          <p:nvPr/>
        </p:nvPicPr>
        <p:blipFill>
          <a:blip r:embed="rId2"/>
          <a:stretch/>
        </p:blipFill>
        <p:spPr>
          <a:xfrm>
            <a:off x="1949040" y="1587600"/>
            <a:ext cx="7285680" cy="485928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378" name="CustomShape 2"/>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activists are sometimes depicted as dangerous radicals, but the truly dangerous radicals are the countries that are increasing the production of fossil fuels.</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ffffff"/>
                </a:solidFill>
                <a:latin typeface="DejaVu Sans"/>
                <a:ea typeface="DejaVu Sans"/>
              </a:rPr>
              <a:t>United Nations Secretary General Antonio Guterres</a:t>
            </a:r>
            <a:endParaRPr b="0" lang="en-GB" sz="1800" spc="-1" strike="noStrike">
              <a:solidFill>
                <a:srgbClr val="000000"/>
              </a:solidFill>
              <a:latin typeface="Arial"/>
            </a:endParaRPr>
          </a:p>
        </p:txBody>
      </p:sp>
      <p:sp>
        <p:nvSpPr>
          <p:cNvPr id="379" name="CustomShape 3"/>
          <p:cNvSpPr/>
          <p:nvPr/>
        </p:nvSpPr>
        <p:spPr>
          <a:xfrm>
            <a:off x="361080" y="3223800"/>
            <a:ext cx="10786680" cy="1164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381" name="CustomShape 2"/>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activists are sometimes depicted as dangerous radicals, but the truly dangerous radicals are the countries that are increasing the production of fossil fuels.</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United Nations Secretary General Antonio Guterres</a:t>
            </a:r>
            <a:endParaRPr b="0" lang="en-GB" sz="1800" spc="-1" strike="noStrike">
              <a:solidFill>
                <a:srgbClr val="000000"/>
              </a:solidFill>
              <a:latin typeface="Arial"/>
            </a:endParaRPr>
          </a:p>
        </p:txBody>
      </p:sp>
      <p:sp>
        <p:nvSpPr>
          <p:cNvPr id="382" name="CustomShape 3"/>
          <p:cNvSpPr/>
          <p:nvPr/>
        </p:nvSpPr>
        <p:spPr>
          <a:xfrm>
            <a:off x="361080" y="3223800"/>
            <a:ext cx="10786680" cy="1164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384" name="CustomShape 2"/>
          <p:cNvSpPr/>
          <p:nvPr/>
        </p:nvSpPr>
        <p:spPr>
          <a:xfrm>
            <a:off x="42840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Extinction Rebellion (XR) </a:t>
            </a:r>
            <a:endParaRPr b="0" lang="en-GB" sz="2200" spc="-1" strike="noStrike">
              <a:solidFill>
                <a:srgbClr val="000000"/>
              </a:solidFill>
              <a:latin typeface="Arial"/>
            </a:endParaRPr>
          </a:p>
        </p:txBody>
      </p:sp>
      <p:sp>
        <p:nvSpPr>
          <p:cNvPr id="385" name="CustomShape 3"/>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Beyond just protesting (Lars Werner):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387" name="CustomShape 2"/>
          <p:cNvSpPr/>
          <p:nvPr/>
        </p:nvSpPr>
        <p:spPr>
          <a:xfrm>
            <a:off x="42840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Last Generation (Letzte Generation)</a:t>
            </a:r>
            <a:endParaRPr b="0" lang="en-GB" sz="2200" spc="-1" strike="noStrike">
              <a:solidFill>
                <a:srgbClr val="000000"/>
              </a:solidFill>
              <a:latin typeface="Arial"/>
            </a:endParaRPr>
          </a:p>
        </p:txBody>
      </p:sp>
      <p:sp>
        <p:nvSpPr>
          <p:cNvPr id="388" name="CustomShape 3"/>
          <p:cNvSpPr/>
          <p:nvPr/>
        </p:nvSpPr>
        <p:spPr>
          <a:xfrm>
            <a:off x="270000" y="6447600"/>
            <a:ext cx="10884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Stefan Müller (2021) – https://www.flickr.com/photos/184802432@N05/51541641486 – </a:t>
            </a:r>
            <a:r>
              <a:rPr b="0" lang="en-US" sz="900" spc="-1" strike="noStrike" u="sng">
                <a:solidFill>
                  <a:srgbClr val="0000ff"/>
                </a:solidFill>
                <a:uFillTx/>
                <a:latin typeface="Roboto"/>
                <a:ea typeface="Roboto"/>
                <a:hlinkClick r:id="rId1"/>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89" name="Grafik 290" descr=""/>
          <p:cNvPicPr/>
          <p:nvPr/>
        </p:nvPicPr>
        <p:blipFill>
          <a:blip r:embed="rId2"/>
          <a:stretch/>
        </p:blipFill>
        <p:spPr>
          <a:xfrm>
            <a:off x="4473000" y="1828800"/>
            <a:ext cx="6773400" cy="4515480"/>
          </a:xfrm>
          <a:prstGeom prst="rect">
            <a:avLst/>
          </a:prstGeom>
          <a:ln w="0">
            <a:noFill/>
          </a:ln>
        </p:spPr>
      </p:pic>
      <p:sp>
        <p:nvSpPr>
          <p:cNvPr id="390" name="CustomShape 4"/>
          <p:cNvSpPr/>
          <p:nvPr/>
        </p:nvSpPr>
        <p:spPr>
          <a:xfrm>
            <a:off x="335520" y="1645920"/>
            <a:ext cx="4052880" cy="464796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2021 → before the elections in Germany</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27 days hunger strike (picture day 25) → afterwards Intensive Care Unit</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Together with other climate activists, Jeschke wanted to use this drastic means to draw attention to the climate crisis and achieve a discussion with the candidates for chancellor.</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Olaf Scholz (Chancellor Germany) and Last Generation → </a:t>
            </a:r>
            <a:r>
              <a:rPr b="0" lang="en-US" sz="1800" spc="-1" strike="noStrike" u="sng">
                <a:solidFill>
                  <a:srgbClr val="0000ff"/>
                </a:solidFill>
                <a:uFillTx/>
                <a:latin typeface="DejaVu Sans"/>
                <a:ea typeface="DejaVu Sans"/>
                <a:hlinkClick r:id="rId3"/>
              </a:rPr>
              <a:t>Video</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392"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93"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Neubauer, et al. vs. Germany</a:t>
            </a:r>
            <a:endParaRPr b="0" lang="en-GB" sz="2200" spc="-1" strike="noStrike">
              <a:solidFill>
                <a:srgbClr val="000000"/>
              </a:solidFill>
              <a:latin typeface="Arial"/>
            </a:endParaRPr>
          </a:p>
        </p:txBody>
      </p:sp>
      <p:sp>
        <p:nvSpPr>
          <p:cNvPr id="394" name="CustomShape 4"/>
          <p:cNvSpPr/>
          <p:nvPr/>
        </p:nvSpPr>
        <p:spPr>
          <a:xfrm>
            <a:off x="335520" y="1274400"/>
            <a:ext cx="10737720" cy="50252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95"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https://www.germanwatch.org/en/node/20134</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397"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98"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Neubauer, et al. vs. Germany</a:t>
            </a:r>
            <a:endParaRPr b="0" lang="en-GB" sz="2200" spc="-1" strike="noStrike">
              <a:solidFill>
                <a:srgbClr val="000000"/>
              </a:solidFill>
              <a:latin typeface="Arial"/>
            </a:endParaRPr>
          </a:p>
        </p:txBody>
      </p:sp>
      <p:sp>
        <p:nvSpPr>
          <p:cNvPr id="399" name="CustomShape 4"/>
          <p:cNvSpPr/>
          <p:nvPr/>
        </p:nvSpPr>
        <p:spPr>
          <a:xfrm>
            <a:off x="335520" y="127440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Nine young people from Germany sued Germany</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They argue: “</a:t>
            </a:r>
            <a:r>
              <a:rPr b="0" i="1" lang="en-US" sz="1800" spc="-1" strike="noStrike">
                <a:solidFill>
                  <a:srgbClr val="000000"/>
                </a:solidFill>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1" lang="en-US" sz="1800" spc="-1" strike="noStrike">
                <a:solidFill>
                  <a:srgbClr val="ffffff"/>
                </a:solidFill>
                <a:latin typeface="DejaVu Sans"/>
                <a:ea typeface="DejaVu Sans"/>
              </a:rPr>
              <a:t>They won!</a:t>
            </a:r>
            <a:r>
              <a:rPr b="0" lang="en-US" sz="1800" spc="-1" strike="noStrike">
                <a:solidFill>
                  <a:srgbClr val="ffffff"/>
                </a:solidFill>
                <a:latin typeface="DejaVu Sans"/>
                <a:ea typeface="DejaVu Sans"/>
              </a:rPr>
              <a:t> → “</a:t>
            </a:r>
            <a:r>
              <a:rPr b="0" i="1" lang="en-US" sz="1800" spc="-1" strike="noStrike">
                <a:solidFill>
                  <a:srgbClr val="ffffff"/>
                </a:solidFill>
                <a:latin typeface="DejaVu Sans"/>
                <a:ea typeface="DejaVu Sans"/>
              </a:rPr>
              <a:t>Freedoms and fundamental rights are already being violated today by insufficient climate protection. The legislator must adapt the Federal Climate Protection Act by the end of 2022</a:t>
            </a:r>
            <a:r>
              <a:rPr b="0" lang="en-US" sz="1800" spc="-1" strike="noStrike">
                <a:solidFill>
                  <a:srgbClr val="ffffff"/>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ffffff"/>
                </a:solidFill>
                <a:latin typeface="DejaVu Sans"/>
                <a:ea typeface="DejaVu Sans"/>
              </a:rPr>
              <a:t>“</a:t>
            </a:r>
            <a:r>
              <a:rPr b="0" i="1" lang="en-US" sz="1800" spc="-1" strike="noStrike">
                <a:solidFill>
                  <a:srgbClr val="ffffff"/>
                </a:solidFill>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b="0" lang="en-GB" sz="1800" spc="-1" strike="noStrike">
              <a:solidFill>
                <a:srgbClr val="000000"/>
              </a:solidFill>
              <a:latin typeface="Arial"/>
            </a:endParaRPr>
          </a:p>
        </p:txBody>
      </p:sp>
      <p:sp>
        <p:nvSpPr>
          <p:cNvPr id="400"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https://www.germanwatch.org/en/node/20134</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Activism</a:t>
            </a:r>
            <a:endParaRPr b="0" lang="en-GB" sz="2400" spc="-1" strike="noStrike">
              <a:solidFill>
                <a:srgbClr val="000000"/>
              </a:solidFill>
              <a:latin typeface="Arial"/>
            </a:endParaRPr>
          </a:p>
        </p:txBody>
      </p:sp>
      <p:sp>
        <p:nvSpPr>
          <p:cNvPr id="402" name="CustomShape 2"/>
          <p:cNvSpPr/>
          <p:nvPr/>
        </p:nvSpPr>
        <p:spPr>
          <a:xfrm>
            <a:off x="335520" y="1268280"/>
            <a:ext cx="10743840" cy="50313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403" name="CustomShape 3"/>
          <p:cNvSpPr/>
          <p:nvPr/>
        </p:nvSpPr>
        <p:spPr>
          <a:xfrm>
            <a:off x="432720" y="1148040"/>
            <a:ext cx="10353240" cy="493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Neubauer, et al. vs. Germany</a:t>
            </a:r>
            <a:endParaRPr b="0" lang="en-GB" sz="2200" spc="-1" strike="noStrike">
              <a:solidFill>
                <a:srgbClr val="000000"/>
              </a:solidFill>
              <a:latin typeface="Arial"/>
            </a:endParaRPr>
          </a:p>
        </p:txBody>
      </p:sp>
      <p:sp>
        <p:nvSpPr>
          <p:cNvPr id="404" name="CustomShape 4"/>
          <p:cNvSpPr/>
          <p:nvPr/>
        </p:nvSpPr>
        <p:spPr>
          <a:xfrm>
            <a:off x="335520" y="127440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Nine young people from Germany sued Germany</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They argue: “</a:t>
            </a:r>
            <a:r>
              <a:rPr b="0" i="1" lang="en-US" sz="1800" spc="-1" strike="noStrike">
                <a:solidFill>
                  <a:srgbClr val="000000"/>
                </a:solidFill>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They won!</a:t>
            </a:r>
            <a:r>
              <a:rPr b="0" lang="en-US" sz="1800" spc="-1" strike="noStrike">
                <a:solidFill>
                  <a:srgbClr val="000000"/>
                </a:solidFill>
                <a:latin typeface="DejaVu Sans"/>
                <a:ea typeface="DejaVu Sans"/>
              </a:rPr>
              <a:t> → “</a:t>
            </a:r>
            <a:r>
              <a:rPr b="0" i="1" lang="en-US" sz="1800" spc="-1" strike="noStrike">
                <a:solidFill>
                  <a:srgbClr val="000000"/>
                </a:solidFill>
                <a:latin typeface="DejaVu Sans"/>
                <a:ea typeface="DejaVu Sans"/>
              </a:rPr>
              <a:t>Freedoms and fundamental rights are already being violated today by insufficient climate protection. The legislator must adapt the Federal Climate Protection Act by the end of 2022</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b="0" lang="en-GB" sz="1800" spc="-1" strike="noStrike">
              <a:solidFill>
                <a:srgbClr val="000000"/>
              </a:solidFill>
              <a:latin typeface="Arial"/>
            </a:endParaRPr>
          </a:p>
        </p:txBody>
      </p:sp>
      <p:sp>
        <p:nvSpPr>
          <p:cNvPr id="405" name="CustomShape 5"/>
          <p:cNvSpPr/>
          <p:nvPr/>
        </p:nvSpPr>
        <p:spPr>
          <a:xfrm>
            <a:off x="263520" y="6411600"/>
            <a:ext cx="10158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https://www.germanwatch.org/en/node/20134</a:t>
            </a:r>
            <a:endParaRPr b="0" lang="en-GB" sz="900" spc="-1" strike="noStrike">
              <a:solidFill>
                <a:srgbClr val="000000"/>
              </a:solidFill>
              <a:latin typeface="Arial"/>
            </a:endParaRPr>
          </a:p>
        </p:txBody>
      </p:sp>
      <p:sp>
        <p:nvSpPr>
          <p:cNvPr id="406" name="CustomShape 6"/>
          <p:cNvSpPr/>
          <p:nvPr/>
        </p:nvSpPr>
        <p:spPr>
          <a:xfrm>
            <a:off x="367560" y="4754880"/>
            <a:ext cx="10786680" cy="1454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407" name="CustomShape 7"/>
          <p:cNvSpPr/>
          <p:nvPr/>
        </p:nvSpPr>
        <p:spPr>
          <a:xfrm>
            <a:off x="361080" y="3223440"/>
            <a:ext cx="10786680" cy="1164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409" name="CustomShape 2"/>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411" name="CustomShape 2"/>
          <p:cNvSpPr/>
          <p:nvPr/>
        </p:nvSpPr>
        <p:spPr>
          <a:xfrm>
            <a:off x="335520" y="1268640"/>
            <a:ext cx="10737720" cy="50252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Definition of Sustainability</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Sustainable Development Goals → SDGs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Short history of actions on climate change</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Geneva, Kyoto, Copenhagen, Paris, Glasgow, etc.</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Problem </a:t>
            </a:r>
            <a:endParaRPr b="0" lang="en-GB" sz="1800" spc="-1" strike="noStrike">
              <a:solidFill>
                <a:srgbClr val="000000"/>
              </a:solidFill>
              <a:latin typeface="Arial"/>
            </a:endParaRPr>
          </a:p>
          <a:p>
            <a:pPr lvl="2" marL="648000" indent="-2149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 lot of bla, bla, bla </a:t>
            </a:r>
            <a:endParaRPr b="0" lang="en-GB" sz="1800" spc="-1" strike="noStrike">
              <a:solidFill>
                <a:srgbClr val="000000"/>
              </a:solidFill>
              <a:latin typeface="Arial"/>
            </a:endParaRPr>
          </a:p>
          <a:p>
            <a:pPr lvl="2" marL="648000" indent="-2149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Lack of progress </a:t>
            </a:r>
            <a:endParaRPr b="0" lang="en-GB" sz="1800" spc="-1" strike="noStrike">
              <a:solidFill>
                <a:srgbClr val="000000"/>
              </a:solidFill>
              <a:latin typeface="Arial"/>
            </a:endParaRPr>
          </a:p>
          <a:p>
            <a:pPr lvl="2" marL="648000" indent="-2149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Policies favor business as usual instead of acting in accordance with science because they are afraid to make unpopular decisions</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Individual activism as a response / counter movement to inactive governments who ignore  urgent issues (i.e., the three key challenges of the 21</a:t>
            </a:r>
            <a:r>
              <a:rPr b="0" lang="en-US" sz="1800" spc="-1" strike="noStrike" baseline="30000">
                <a:solidFill>
                  <a:srgbClr val="000000"/>
                </a:solidFill>
                <a:latin typeface="DejaVu Sans"/>
                <a:ea typeface="DejaVu Sans"/>
              </a:rPr>
              <a:t>st</a:t>
            </a:r>
            <a:r>
              <a:rPr b="0" lang="en-US" sz="1800" spc="-1" strike="noStrike">
                <a:solidFill>
                  <a:srgbClr val="000000"/>
                </a:solidFill>
                <a:latin typeface="DejaVu Sans"/>
                <a:ea typeface="DejaVu Sans"/>
              </a:rPr>
              <a:t> century)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E03 – Household Waste</a:t>
            </a:r>
            <a:endParaRPr b="0" lang="en-GB" sz="2400" spc="-1" strike="noStrike">
              <a:solidFill>
                <a:srgbClr val="000000"/>
              </a:solidFill>
              <a:latin typeface="Arial"/>
            </a:endParaRPr>
          </a:p>
        </p:txBody>
      </p:sp>
      <p:sp>
        <p:nvSpPr>
          <p:cNvPr id="113"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Tips for Zero Waste Living – How a Family of 5 Makes Almost No Waste! | Life With Less Waste</a:t>
            </a:r>
            <a:r>
              <a:rPr b="0" lang="en-US" sz="1800" spc="-1" strike="noStrike">
                <a:solidFill>
                  <a:srgbClr val="000000"/>
                </a:solidFill>
                <a:latin typeface="DejaVu Sans"/>
                <a:ea typeface="DejaVu Sans"/>
              </a:rPr>
              <a:t>” by Happen Films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long did the family of 5 (all of them together) manage to squeeze all their trash into a jar?</a:t>
            </a:r>
            <a:endParaRPr b="0" lang="en-GB" sz="1800" spc="-1" strike="noStrike">
              <a:solidFill>
                <a:srgbClr val="000000"/>
              </a:solidFill>
              <a:latin typeface="Arial"/>
            </a:endParaRPr>
          </a:p>
        </p:txBody>
      </p:sp>
      <p:sp>
        <p:nvSpPr>
          <p:cNvPr id="114"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4406760"/>
            <a:ext cx="10736280" cy="134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E04</a:t>
            </a:r>
            <a:endParaRPr b="0" lang="en-GB" sz="3000" spc="-1" strike="noStrike">
              <a:solidFill>
                <a:srgbClr val="000000"/>
              </a:solidFill>
              <a:latin typeface="Arial"/>
            </a:endParaRPr>
          </a:p>
        </p:txBody>
      </p:sp>
      <p:sp>
        <p:nvSpPr>
          <p:cNvPr id="413" name="CustomShape 2"/>
          <p:cNvSpPr/>
          <p:nvPr/>
        </p:nvSpPr>
        <p:spPr>
          <a:xfrm>
            <a:off x="335520" y="2906640"/>
            <a:ext cx="10736280" cy="14832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E04</a:t>
            </a:r>
            <a:endParaRPr b="0" lang="en-GB" sz="2400" spc="-1" strike="noStrike">
              <a:solidFill>
                <a:srgbClr val="000000"/>
              </a:solidFill>
              <a:latin typeface="Arial"/>
            </a:endParaRPr>
          </a:p>
        </p:txBody>
      </p:sp>
      <p:sp>
        <p:nvSpPr>
          <p:cNvPr id="415" name="CustomShape 2"/>
          <p:cNvSpPr/>
          <p:nvPr/>
        </p:nvSpPr>
        <p:spPr>
          <a:xfrm>
            <a:off x="335520" y="1268280"/>
            <a:ext cx="10737720" cy="5025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43080" indent="-343080">
              <a:lnSpc>
                <a:spcPct val="100000"/>
              </a:lnSpc>
              <a:buClr>
                <a:srgbClr val="000000"/>
              </a:buClr>
              <a:buFont typeface="Arial"/>
              <a:buAutoNum type="arabicPeriod"/>
            </a:pPr>
            <a:r>
              <a:rPr b="0" lang="en-US" sz="1600" spc="-1" strike="noStrike">
                <a:solidFill>
                  <a:srgbClr val="000000"/>
                </a:solidFill>
                <a:latin typeface="DejaVu Sans"/>
                <a:ea typeface="DejaVu Sans"/>
              </a:rPr>
              <a:t>Choose a country you are familiar with (ideally a country you have live in for a prolonged period of time) and find a current newspaper article from this country discussing sustainability.</a:t>
            </a:r>
            <a:endParaRPr b="0" lang="en-GB" sz="1600" spc="-1" strike="noStrike">
              <a:solidFill>
                <a:srgbClr val="000000"/>
              </a:solidFill>
              <a:latin typeface="Arial"/>
            </a:endParaRPr>
          </a:p>
          <a:p>
            <a:pPr>
              <a:lnSpc>
                <a:spcPct val="100000"/>
              </a:lnSpc>
            </a:pPr>
            <a:endParaRPr b="0" lang="en-GB" sz="1600" spc="-1" strike="noStrike">
              <a:solidFill>
                <a:srgbClr val="000000"/>
              </a:solidFill>
              <a:latin typeface="Arial"/>
            </a:endParaRPr>
          </a:p>
          <a:p>
            <a:pPr marL="343080" indent="-343080">
              <a:lnSpc>
                <a:spcPct val="100000"/>
              </a:lnSpc>
              <a:buClr>
                <a:srgbClr val="000000"/>
              </a:buClr>
              <a:buFont typeface="Arial"/>
              <a:buAutoNum type="arabicPeriod"/>
            </a:pPr>
            <a:r>
              <a:rPr b="0" lang="en-US" sz="1600" spc="-1" strike="noStrike">
                <a:solidFill>
                  <a:srgbClr val="000000"/>
                </a:solidFill>
                <a:latin typeface="DejaVu Sans"/>
                <a:ea typeface="DejaVu Sans"/>
              </a:rPr>
              <a:t>Shortly summarize the main discussion points of the article.</a:t>
            </a:r>
            <a:endParaRPr b="0" lang="en-GB" sz="1600" spc="-1" strike="noStrike">
              <a:solidFill>
                <a:srgbClr val="000000"/>
              </a:solidFill>
              <a:latin typeface="Arial"/>
            </a:endParaRPr>
          </a:p>
          <a:p>
            <a:pPr>
              <a:lnSpc>
                <a:spcPct val="100000"/>
              </a:lnSpc>
            </a:pPr>
            <a:endParaRPr b="0" lang="en-GB" sz="1600" spc="-1" strike="noStrike">
              <a:solidFill>
                <a:srgbClr val="000000"/>
              </a:solidFill>
              <a:latin typeface="Arial"/>
            </a:endParaRPr>
          </a:p>
          <a:p>
            <a:pPr marL="343080" indent="-343080">
              <a:lnSpc>
                <a:spcPct val="100000"/>
              </a:lnSpc>
              <a:buClr>
                <a:srgbClr val="000000"/>
              </a:buClr>
              <a:buFont typeface="Arial"/>
              <a:buAutoNum type="arabicPeriod"/>
            </a:pPr>
            <a:r>
              <a:rPr b="0" lang="en-US" sz="1600" spc="-1" strike="noStrike">
                <a:solidFill>
                  <a:srgbClr val="000000"/>
                </a:solidFill>
                <a:latin typeface="DejaVu Sans"/>
                <a:ea typeface="DejaVu Sans"/>
              </a:rPr>
              <a:t>Afterwards, explain in detail how sustainability is discussed in the country you chose. Answer the following questions:</a:t>
            </a:r>
            <a:endParaRPr b="0" lang="en-GB" sz="1600" spc="-1" strike="noStrike">
              <a:solidFill>
                <a:srgbClr val="000000"/>
              </a:solidFill>
              <a:latin typeface="Arial"/>
            </a:endParaRPr>
          </a:p>
          <a:p>
            <a:pPr lvl="1" marL="1081080" indent="-285840">
              <a:lnSpc>
                <a:spcPct val="100000"/>
              </a:lnSpc>
              <a:buClr>
                <a:srgbClr val="000000"/>
              </a:buClr>
              <a:buFont typeface="Symbol"/>
              <a:buChar char="-"/>
            </a:pPr>
            <a:r>
              <a:rPr b="0" lang="en-US" sz="1600" spc="-1" strike="noStrike">
                <a:solidFill>
                  <a:srgbClr val="000000"/>
                </a:solidFill>
                <a:latin typeface="DejaVu Sans"/>
                <a:ea typeface="DejaVu Sans"/>
              </a:rPr>
              <a:t>Is sustainability a political priority? How are politicians talking about sustainability? Do they see it as an important national issue or not?</a:t>
            </a:r>
            <a:endParaRPr b="0" lang="en-GB" sz="1600" spc="-1" strike="noStrike">
              <a:solidFill>
                <a:srgbClr val="000000"/>
              </a:solidFill>
              <a:latin typeface="Arial"/>
            </a:endParaRPr>
          </a:p>
          <a:p>
            <a:pPr lvl="1" marL="1081080" indent="-285840">
              <a:lnSpc>
                <a:spcPct val="100000"/>
              </a:lnSpc>
              <a:buClr>
                <a:srgbClr val="000000"/>
              </a:buClr>
              <a:buFont typeface="Symbol"/>
              <a:buChar char="-"/>
            </a:pPr>
            <a:r>
              <a:rPr b="0" lang="en-US" sz="1600" spc="-1" strike="noStrike">
                <a:solidFill>
                  <a:srgbClr val="000000"/>
                </a:solidFill>
                <a:latin typeface="DejaVu Sans"/>
                <a:ea typeface="DejaVu Sans"/>
              </a:rPr>
              <a:t>Do you know of any activist groups that are active in your country? What are their goals and how do they try to achieve them?</a:t>
            </a:r>
            <a:endParaRPr b="0" lang="en-GB" sz="16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600" spc="-1" strike="noStrike">
                <a:solidFill>
                  <a:srgbClr val="000000"/>
                </a:solidFill>
                <a:latin typeface="DejaVu Sans"/>
                <a:ea typeface="DejaVu Sans"/>
              </a:rPr>
              <a:t>Submit your result according to the submission guidelines posted in the exercise sheet → </a:t>
            </a:r>
            <a:r>
              <a:rPr b="0" lang="en-US" sz="1600" spc="-1" strike="noStrike" u="sng">
                <a:solidFill>
                  <a:srgbClr val="0000ff"/>
                </a:solidFill>
                <a:uFillTx/>
                <a:latin typeface="DejaVu Sans"/>
                <a:ea typeface="DejaVu Sans"/>
                <a:hlinkClick r:id="rId1"/>
              </a:rPr>
              <a:t>E04</a:t>
            </a:r>
            <a:r>
              <a:rPr b="0" lang="en-US" sz="1600" spc="-1" strike="noStrike">
                <a:solidFill>
                  <a:srgbClr val="000000"/>
                </a:solidFill>
                <a:latin typeface="DejaVu Sans"/>
                <a:ea typeface="DejaVu Sans"/>
              </a:rPr>
              <a:t>.</a:t>
            </a:r>
            <a:endParaRPr b="0" lang="en-GB" sz="1600" spc="-1" strike="noStrike">
              <a:solidFill>
                <a:srgbClr val="000000"/>
              </a:solidFill>
              <a:latin typeface="Arial"/>
            </a:endParaRPr>
          </a:p>
        </p:txBody>
      </p:sp>
      <p:sp>
        <p:nvSpPr>
          <p:cNvPr id="416" name="CustomShape 3"/>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How is Sustainability Discussed in Different Countries?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Resources </a:t>
            </a:r>
            <a:endParaRPr b="0" lang="en-GB" sz="2400" spc="-1" strike="noStrike">
              <a:solidFill>
                <a:srgbClr val="000000"/>
              </a:solidFill>
              <a:latin typeface="Arial"/>
            </a:endParaRPr>
          </a:p>
        </p:txBody>
      </p:sp>
      <p:sp>
        <p:nvSpPr>
          <p:cNvPr id="418" name="CustomShape 2"/>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ctr">
            <a:noAutofit/>
          </a:bodyPr>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Episode: How to Save a Planet (2021) – </a:t>
            </a:r>
            <a:r>
              <a:rPr b="0" i="1" lang="en-US" sz="1800" spc="-1" strike="noStrike">
                <a:solidFill>
                  <a:srgbClr val="000000"/>
                </a:solidFill>
                <a:latin typeface="DejaVu Sans"/>
                <a:ea typeface="DejaVu Sans"/>
              </a:rPr>
              <a:t>We Go Inside the COP26 Climate Talks</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Greta Thunberg mocks world leaders in 'blah, blah, blah' speech | BBC News (2021) – </a:t>
            </a:r>
            <a:r>
              <a:rPr b="0" lang="en-US" sz="1800" spc="-1" strike="noStrike" u="sng">
                <a:solidFill>
                  <a:srgbClr val="0000ff"/>
                </a:solidFill>
                <a:uFillTx/>
                <a:latin typeface="DejaVu Sans"/>
                <a:ea typeface="DejaVu Sans"/>
                <a:hlinkClick r:id="rId2"/>
              </a:rPr>
              <a:t>Link</a:t>
            </a:r>
            <a:endParaRPr b="0" lang="en-GB" sz="1800" spc="-1" strike="noStrike">
              <a:solidFill>
                <a:srgbClr val="000000"/>
              </a:solidFill>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Rutger Bregman tells Davos to talk about tax: 'This is not rocket science' | Guardian News (2019) – </a:t>
            </a:r>
            <a:r>
              <a:rPr b="0" lang="en-US" sz="1800" spc="-1" strike="noStrike" u="sng">
                <a:solidFill>
                  <a:srgbClr val="0000ff"/>
                </a:solidFill>
                <a:uFillTx/>
                <a:latin typeface="DejaVu Sans"/>
                <a:ea typeface="DejaVu Sans"/>
                <a:hlinkClick r:id="rId3"/>
              </a:rPr>
              <a:t>Link</a:t>
            </a:r>
            <a:endParaRPr b="0" lang="en-GB" sz="1800" spc="-1" strike="noStrike">
              <a:solidFill>
                <a:srgbClr val="000000"/>
              </a:solidFill>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(2022) – </a:t>
            </a:r>
            <a:r>
              <a:rPr b="0" i="1" lang="en-US" sz="1800" spc="-1" strike="noStrike">
                <a:solidFill>
                  <a:srgbClr val="000000"/>
                </a:solidFill>
                <a:latin typeface="DejaVu Sans"/>
                <a:ea typeface="DejaVu Sans"/>
              </a:rPr>
              <a:t>About the IPCC</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Richard Black, BBC (2013) – </a:t>
            </a:r>
            <a:r>
              <a:rPr b="0" i="1" lang="en-US" sz="1800" spc="-1" strike="noStrike">
                <a:solidFill>
                  <a:srgbClr val="000000"/>
                </a:solidFill>
                <a:latin typeface="DejaVu Sans"/>
                <a:ea typeface="DejaVu Sans"/>
              </a:rPr>
              <a:t>A brief history of climate change</a:t>
            </a:r>
            <a:r>
              <a:rPr b="0" lang="en-US" sz="1800" spc="-1" strike="noStrike">
                <a:solidFill>
                  <a:srgbClr val="000000"/>
                </a:solidFill>
                <a:latin typeface="DejaVu Sans"/>
                <a:ea typeface="DejaVu Sans"/>
              </a:rPr>
              <a:t> – </a:t>
            </a:r>
            <a:r>
              <a:rPr b="0" lang="en-US" sz="1800" spc="-1" strike="noStrike" u="sng">
                <a:solidFill>
                  <a:srgbClr val="0000ff"/>
                </a:solidFill>
                <a:uFillTx/>
                <a:latin typeface="DejaVu Sans"/>
                <a:ea typeface="DejaVu Sans"/>
                <a:hlinkClick r:id="rId5"/>
              </a:rPr>
              <a:t>Link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420" name="CustomShape 2"/>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Introduction</a:t>
            </a:r>
            <a:endParaRPr b="0" lang="en-GB" sz="3000" spc="-1" strike="noStrike">
              <a:solidFill>
                <a:srgbClr val="000000"/>
              </a:solidFill>
              <a:latin typeface="Arial"/>
            </a:endParaRPr>
          </a:p>
        </p:txBody>
      </p:sp>
      <p:sp>
        <p:nvSpPr>
          <p:cNvPr id="116" name="CustomShape 2"/>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37720" cy="48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E01 – Defining Sustainability</a:t>
            </a:r>
            <a:endParaRPr b="0" lang="en-GB" sz="2400" spc="-1" strike="noStrike">
              <a:solidFill>
                <a:srgbClr val="000000"/>
              </a:solidFill>
              <a:latin typeface="Arial"/>
            </a:endParaRPr>
          </a:p>
        </p:txBody>
      </p:sp>
      <p:sp>
        <p:nvSpPr>
          <p:cNvPr id="118" name="CustomShape 2"/>
          <p:cNvSpPr/>
          <p:nvPr/>
        </p:nvSpPr>
        <p:spPr>
          <a:xfrm>
            <a:off x="432720" y="1148040"/>
            <a:ext cx="10346760" cy="487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a:t>
            </a:r>
            <a:endParaRPr b="0" lang="en-GB" sz="2200" spc="-1" strike="noStrike">
              <a:solidFill>
                <a:srgbClr val="000000"/>
              </a:solidFill>
              <a:latin typeface="Arial"/>
            </a:endParaRPr>
          </a:p>
        </p:txBody>
      </p:sp>
      <p:sp>
        <p:nvSpPr>
          <p:cNvPr id="119" name="Textfeld 1"/>
          <p:cNvSpPr/>
          <p:nvPr/>
        </p:nvSpPr>
        <p:spPr>
          <a:xfrm>
            <a:off x="576000" y="1981440"/>
            <a:ext cx="10203480" cy="1011600"/>
          </a:xfrm>
          <a:prstGeom prst="roundRect">
            <a:avLst>
              <a:gd name="adj" fmla="val 16667"/>
            </a:avLst>
          </a:prstGeom>
          <a:noFill/>
          <a:ln w="28575">
            <a:solidFill>
              <a:srgbClr val="008c4f"/>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Sustainability means having a </a:t>
            </a:r>
            <a:r>
              <a:rPr b="1" lang="en-US" sz="1800" spc="-1" strike="noStrike">
                <a:solidFill>
                  <a:srgbClr val="008c4f"/>
                </a:solidFill>
                <a:latin typeface="DejaVu Sans"/>
                <a:ea typeface="DejaVu Sans"/>
              </a:rPr>
              <a:t>balance</a:t>
            </a:r>
            <a:r>
              <a:rPr b="0" lang="en-US" sz="1800" spc="-1" strike="noStrike">
                <a:solidFill>
                  <a:srgbClr val="000000"/>
                </a:solidFill>
                <a:latin typeface="DejaVu Sans"/>
                <a:ea typeface="DejaVu Sans"/>
              </a:rPr>
              <a:t> of what we have and what we intend to have in the </a:t>
            </a:r>
            <a:r>
              <a:rPr b="1" lang="en-US" sz="1800" spc="-1" strike="noStrike">
                <a:solidFill>
                  <a:srgbClr val="008c4f"/>
                </a:solidFill>
                <a:latin typeface="DejaVu Sans"/>
                <a:ea typeface="DejaVu Sans"/>
              </a:rPr>
              <a:t>future</a:t>
            </a:r>
            <a:r>
              <a:rPr b="0" lang="en-US" sz="1800" spc="-1" strike="noStrike">
                <a:solidFill>
                  <a:srgbClr val="000000"/>
                </a:solidFill>
                <a:latin typeface="DejaVu Sans"/>
                <a:ea typeface="DejaVu Sans"/>
              </a:rPr>
              <a:t>. The resources and the usage of these resources so that it can sustain for a </a:t>
            </a:r>
            <a:r>
              <a:rPr b="1" lang="en-US" sz="1800" spc="-1" strike="noStrike">
                <a:solidFill>
                  <a:srgbClr val="008c4f"/>
                </a:solidFill>
                <a:latin typeface="DejaVu Sans"/>
                <a:ea typeface="DejaVu Sans"/>
              </a:rPr>
              <a:t>long period of time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120" name="Rechteck: abgerundete Ecken 2"/>
          <p:cNvSpPr/>
          <p:nvPr/>
        </p:nvSpPr>
        <p:spPr>
          <a:xfrm>
            <a:off x="575640" y="3213360"/>
            <a:ext cx="10203840" cy="1315440"/>
          </a:xfrm>
          <a:prstGeom prst="roundRect">
            <a:avLst>
              <a:gd name="adj" fmla="val 16667"/>
            </a:avLst>
          </a:prstGeom>
          <a:solidFill>
            <a:srgbClr val="ffffff"/>
          </a:solidFill>
          <a:ln w="28575">
            <a:solidFill>
              <a:srgbClr val="008c4f"/>
            </a:solidFill>
          </a:ln>
        </p:spPr>
        <p:style>
          <a:lnRef idx="2">
            <a:schemeClr val="accent3"/>
          </a:lnRef>
          <a:fillRef idx="1">
            <a:schemeClr val="lt1"/>
          </a:fillRef>
          <a:effectRef idx="0">
            <a:schemeClr val="accent3"/>
          </a:effectRef>
          <a:fontRef idx="minor"/>
        </p:style>
        <p:txBody>
          <a:bodyPr lIns="90000" rIns="90000" tIns="45000" bIns="45000" anchor="t">
            <a:spAutoFit/>
          </a:bodyPr>
          <a:p>
            <a:pPr>
              <a:lnSpc>
                <a:spcPct val="100000"/>
              </a:lnSpc>
            </a:pPr>
            <a:r>
              <a:rPr b="0" lang="en-US" sz="1800" spc="-1" strike="noStrike">
                <a:solidFill>
                  <a:schemeClr val="dk1"/>
                </a:solidFill>
                <a:latin typeface="DejaVu Sans"/>
                <a:ea typeface="DejaVu Sans"/>
              </a:rPr>
              <a:t>“</a:t>
            </a:r>
            <a:r>
              <a:rPr b="0" lang="en-US" sz="1800" spc="-1" strike="noStrike">
                <a:solidFill>
                  <a:schemeClr val="dk1"/>
                </a:solidFill>
                <a:latin typeface="DejaVu Sans"/>
                <a:ea typeface="DejaVu Sans"/>
              </a:rPr>
              <a:t>To me, sustainability means living in a way that does not worsen the conditions for </a:t>
            </a:r>
            <a:r>
              <a:rPr b="1" lang="en-US" sz="1800" spc="-1" strike="noStrike">
                <a:solidFill>
                  <a:srgbClr val="008c4f"/>
                </a:solidFill>
                <a:latin typeface="DejaVu Sans"/>
                <a:ea typeface="DejaVu Sans"/>
              </a:rPr>
              <a:t>those after us </a:t>
            </a:r>
            <a:r>
              <a:rPr b="0" lang="en-US" sz="1800" spc="-1" strike="noStrike">
                <a:solidFill>
                  <a:schemeClr val="dk1"/>
                </a:solidFill>
                <a:latin typeface="DejaVu Sans"/>
                <a:ea typeface="DejaVu Sans"/>
              </a:rPr>
              <a:t>compared to the conditions we live in. It is often associated with using only as many </a:t>
            </a:r>
            <a:r>
              <a:rPr b="1" lang="en-US" sz="1800" spc="-1" strike="noStrike">
                <a:solidFill>
                  <a:srgbClr val="008c4f"/>
                </a:solidFill>
                <a:latin typeface="DejaVu Sans"/>
                <a:ea typeface="DejaVu Sans"/>
              </a:rPr>
              <a:t>resources as can be regenerated</a:t>
            </a:r>
            <a:r>
              <a:rPr b="0" lang="en-US" sz="1800" spc="-1" strike="noStrike">
                <a:solidFill>
                  <a:schemeClr val="dk1"/>
                </a:solidFill>
                <a:latin typeface="DejaVu Sans"/>
                <a:ea typeface="DejaVu Sans"/>
              </a:rPr>
              <a:t>, as well as keeping the climate as stable as possible.”</a:t>
            </a:r>
            <a:endParaRPr b="0" lang="en-GB" sz="1800" spc="-1" strike="noStrike">
              <a:solidFill>
                <a:srgbClr val="000000"/>
              </a:solidFill>
              <a:latin typeface="Arial"/>
            </a:endParaRPr>
          </a:p>
        </p:txBody>
      </p:sp>
      <p:sp>
        <p:nvSpPr>
          <p:cNvPr id="121" name="Rechteck: abgerundete Ecken 5"/>
          <p:cNvSpPr/>
          <p:nvPr/>
        </p:nvSpPr>
        <p:spPr>
          <a:xfrm>
            <a:off x="575640" y="4752360"/>
            <a:ext cx="10203840" cy="1619280"/>
          </a:xfrm>
          <a:prstGeom prst="roundRect">
            <a:avLst>
              <a:gd name="adj" fmla="val 16667"/>
            </a:avLst>
          </a:prstGeom>
          <a:solidFill>
            <a:srgbClr val="ffffff"/>
          </a:solidFill>
          <a:ln w="28575">
            <a:solidFill>
              <a:srgbClr val="008c4f"/>
            </a:solidFill>
          </a:ln>
        </p:spPr>
        <p:style>
          <a:lnRef idx="2">
            <a:schemeClr val="accent3"/>
          </a:lnRef>
          <a:fillRef idx="1">
            <a:schemeClr val="lt1"/>
          </a:fillRef>
          <a:effectRef idx="0">
            <a:schemeClr val="accent3"/>
          </a:effectRef>
          <a:fontRef idx="minor"/>
        </p:style>
        <p:txBody>
          <a:bodyPr lIns="90000" rIns="90000" tIns="45000" bIns="45000" anchor="t">
            <a:spAutoFit/>
          </a:bodyPr>
          <a:p>
            <a:pPr>
              <a:lnSpc>
                <a:spcPct val="100000"/>
              </a:lnSpc>
            </a:pPr>
            <a:r>
              <a:rPr b="0" lang="en-US" sz="1800" spc="-1" strike="noStrike">
                <a:solidFill>
                  <a:schemeClr val="dk1"/>
                </a:solidFill>
                <a:latin typeface="DejaVu Sans"/>
                <a:ea typeface="Calibri"/>
              </a:rPr>
              <a:t>”</a:t>
            </a:r>
            <a:r>
              <a:rPr b="0" lang="en-US" sz="1800" spc="-1" strike="noStrike">
                <a:solidFill>
                  <a:schemeClr val="dk1"/>
                </a:solidFill>
                <a:latin typeface="DejaVu Sans"/>
                <a:ea typeface="Calibri"/>
              </a:rPr>
              <a:t>At first, sustainability for me is preserving the ability to live on the Earth for us and the </a:t>
            </a:r>
            <a:r>
              <a:rPr b="1" lang="en-US" sz="1800" spc="-1" strike="noStrike">
                <a:solidFill>
                  <a:srgbClr val="008c4f"/>
                </a:solidFill>
                <a:latin typeface="DejaVu Sans"/>
                <a:ea typeface="Calibri"/>
              </a:rPr>
              <a:t>next generations for a long time</a:t>
            </a:r>
            <a:r>
              <a:rPr b="0" lang="en-US" sz="1800" spc="-1" strike="noStrike">
                <a:solidFill>
                  <a:schemeClr val="dk1"/>
                </a:solidFill>
                <a:latin typeface="DejaVu Sans"/>
                <a:ea typeface="Calibri"/>
              </a:rPr>
              <a:t>. (…) It is our duty to preserve our planet for our children not in </a:t>
            </a:r>
            <a:r>
              <a:rPr b="1" lang="en-US" sz="1800" spc="-1" strike="noStrike">
                <a:solidFill>
                  <a:srgbClr val="008c4f"/>
                </a:solidFill>
                <a:latin typeface="DejaVu Sans"/>
                <a:ea typeface="Calibri"/>
              </a:rPr>
              <a:t>worse condition </a:t>
            </a:r>
            <a:r>
              <a:rPr b="0" lang="en-US" sz="1800" spc="-1" strike="noStrike">
                <a:solidFill>
                  <a:schemeClr val="dk1"/>
                </a:solidFill>
                <a:latin typeface="DejaVu Sans"/>
                <a:ea typeface="Calibri"/>
              </a:rPr>
              <a:t>that we have obtained it. Natural environment is very complex and cohesive. Unfortunately, the today’s humanity often acts very shortsighted regarding of material goods.”</a:t>
            </a:r>
            <a:endParaRPr b="0" lang="en-GB" sz="1800" spc="-1" strike="noStrike">
              <a:solidFill>
                <a:srgbClr val="000000"/>
              </a:solidFill>
              <a:latin typeface="Arial"/>
            </a:endParaRPr>
          </a:p>
        </p:txBody>
      </p:sp>
      <p:sp>
        <p:nvSpPr>
          <p:cNvPr id="122" name="CustomShape 5"/>
          <p:cNvSpPr/>
          <p:nvPr/>
        </p:nvSpPr>
        <p:spPr>
          <a:xfrm>
            <a:off x="263520" y="6492240"/>
            <a:ext cx="107924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CA" sz="900" spc="-1" strike="noStrike">
                <a:solidFill>
                  <a:srgbClr val="a6a6a6"/>
                </a:solidFill>
                <a:latin typeface="DejaVu Sans"/>
                <a:ea typeface="Roboto"/>
              </a:rPr>
              <a:t>Excerpts</a:t>
            </a:r>
            <a:r>
              <a:rPr b="0" lang="de-DE" sz="900" spc="-1" strike="noStrike">
                <a:solidFill>
                  <a:srgbClr val="a6a6a6"/>
                </a:solidFill>
                <a:latin typeface="DejaVu Sans"/>
                <a:ea typeface="Roboto"/>
              </a:rPr>
              <a:t> </a:t>
            </a:r>
            <a:r>
              <a:rPr b="0" lang="en-AU" sz="900" spc="-1" strike="noStrike">
                <a:solidFill>
                  <a:srgbClr val="a6a6a6"/>
                </a:solidFill>
                <a:latin typeface="DejaVu Sans"/>
                <a:ea typeface="Roboto"/>
              </a:rPr>
              <a:t>from student answers for E01</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139</TotalTime>
  <Application>LibreOffice/7.5.2.2$Linux_X86_64 LibreOffice_project/50$Build-2</Application>
  <AppVersion>15.0000</AppVersion>
  <Words>5651</Words>
  <Paragraphs>461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2023-05-10T11:51:41Z</dcterms:modified>
  <cp:revision>3393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2</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73</vt:i4>
  </property>
</Properties>
</file>